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4"/>
    <p:sldMasterId id="2147483661" r:id="rId5"/>
  </p:sldMasterIdLst>
  <p:notesMasterIdLst>
    <p:notesMasterId r:id="rId49"/>
  </p:notesMasterIdLst>
  <p:sldIdLst>
    <p:sldId id="261" r:id="rId6"/>
    <p:sldId id="348" r:id="rId7"/>
    <p:sldId id="345" r:id="rId8"/>
    <p:sldId id="294" r:id="rId9"/>
    <p:sldId id="328" r:id="rId10"/>
    <p:sldId id="318" r:id="rId11"/>
    <p:sldId id="280" r:id="rId12"/>
    <p:sldId id="295" r:id="rId13"/>
    <p:sldId id="327" r:id="rId14"/>
    <p:sldId id="270" r:id="rId15"/>
    <p:sldId id="304" r:id="rId16"/>
    <p:sldId id="303" r:id="rId17"/>
    <p:sldId id="305" r:id="rId18"/>
    <p:sldId id="306" r:id="rId19"/>
    <p:sldId id="265" r:id="rId20"/>
    <p:sldId id="319" r:id="rId21"/>
    <p:sldId id="299" r:id="rId22"/>
    <p:sldId id="320" r:id="rId23"/>
    <p:sldId id="330" r:id="rId24"/>
    <p:sldId id="332" r:id="rId25"/>
    <p:sldId id="342" r:id="rId26"/>
    <p:sldId id="316" r:id="rId27"/>
    <p:sldId id="333" r:id="rId28"/>
    <p:sldId id="334" r:id="rId29"/>
    <p:sldId id="343" r:id="rId30"/>
    <p:sldId id="335" r:id="rId31"/>
    <p:sldId id="336" r:id="rId32"/>
    <p:sldId id="337" r:id="rId33"/>
    <p:sldId id="344" r:id="rId34"/>
    <p:sldId id="317" r:id="rId35"/>
    <p:sldId id="325" r:id="rId36"/>
    <p:sldId id="329" r:id="rId37"/>
    <p:sldId id="349" r:id="rId38"/>
    <p:sldId id="346" r:id="rId39"/>
    <p:sldId id="309" r:id="rId40"/>
    <p:sldId id="326" r:id="rId41"/>
    <p:sldId id="275" r:id="rId42"/>
    <p:sldId id="321" r:id="rId43"/>
    <p:sldId id="311" r:id="rId44"/>
    <p:sldId id="347" r:id="rId45"/>
    <p:sldId id="288" r:id="rId46"/>
    <p:sldId id="313" r:id="rId47"/>
    <p:sldId id="286" r:id="rId48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FFF1C5"/>
    <a:srgbClr val="C00000"/>
    <a:srgbClr val="FF7979"/>
    <a:srgbClr val="E94B2B"/>
    <a:srgbClr val="E7742D"/>
    <a:srgbClr val="8E0000"/>
    <a:srgbClr val="FF5D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A8890B-C28A-4B39-A8F1-FBCA33743ADF}" v="3" dt="2020-03-10T04:09:15.3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89977" autoAdjust="0"/>
  </p:normalViewPr>
  <p:slideViewPr>
    <p:cSldViewPr>
      <p:cViewPr varScale="1">
        <p:scale>
          <a:sx n="80" d="100"/>
          <a:sy n="80" d="100"/>
        </p:scale>
        <p:origin x="712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12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8" Type="http://schemas.openxmlformats.org/officeDocument/2006/relationships/slide" Target="slides/slide3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5366A3A-09FF-4F4E-ACB9-E44C40E613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0EFDA15-6441-4475-A28A-13D17811D4A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B55ABD8-FD7E-44E0-8FDD-FB5953832196}" type="datetimeFigureOut">
              <a:rPr lang="ja-JP" altLang="en-US"/>
              <a:pPr>
                <a:defRPr/>
              </a:pPr>
              <a:t>2021/3/15</a:t>
            </a:fld>
            <a:endParaRPr lang="ja-JP" altLang="en-US"/>
          </a:p>
        </p:txBody>
      </p:sp>
      <p:sp>
        <p:nvSpPr>
          <p:cNvPr id="4" name="スライド イメージ プレースホルダー 3">
            <a:extLst>
              <a:ext uri="{FF2B5EF4-FFF2-40B4-BE49-F238E27FC236}">
                <a16:creationId xmlns:a16="http://schemas.microsoft.com/office/drawing/2014/main" id="{0C34652C-D96A-453D-B756-E480F309F3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2" rIns="91425" bIns="45712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>
            <a:extLst>
              <a:ext uri="{FF2B5EF4-FFF2-40B4-BE49-F238E27FC236}">
                <a16:creationId xmlns:a16="http://schemas.microsoft.com/office/drawing/2014/main" id="{16405029-6750-4DA6-BB8A-A6FA07A310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25" tIns="45712" rIns="91425" bIns="45712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B18020E-AE87-4D21-B8DE-FA7C631DE0C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B539D29-17F9-4838-8266-06DDB2B42B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25" tIns="45712" rIns="91425" bIns="4571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28749AD-6092-44EC-896F-C38D4204F3A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 イメージ プレースホルダー 1">
            <a:extLst>
              <a:ext uri="{FF2B5EF4-FFF2-40B4-BE49-F238E27FC236}">
                <a16:creationId xmlns:a16="http://schemas.microsoft.com/office/drawing/2014/main" id="{D9A12662-7078-4586-A8C0-4B8B6F10D6F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ノート プレースホルダー 2">
            <a:extLst>
              <a:ext uri="{FF2B5EF4-FFF2-40B4-BE49-F238E27FC236}">
                <a16:creationId xmlns:a16="http://schemas.microsoft.com/office/drawing/2014/main" id="{0A6090EC-4470-4930-9917-67964A7289D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11268" name="スライド番号プレースホルダー 3">
            <a:extLst>
              <a:ext uri="{FF2B5EF4-FFF2-40B4-BE49-F238E27FC236}">
                <a16:creationId xmlns:a16="http://schemas.microsoft.com/office/drawing/2014/main" id="{A23F6B96-DE68-477A-A317-5815207C75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1363" indent="-284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14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986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58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A2C9B782-1E74-40FD-B3E3-57C2E61F967C}" type="slidenum">
              <a:rPr lang="ja-JP" altLang="en-US" smtClean="0"/>
              <a:pPr>
                <a:spcBef>
                  <a:spcPct val="0"/>
                </a:spcBef>
              </a:pPr>
              <a:t>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スライド イメージ プレースホルダー 1">
            <a:extLst>
              <a:ext uri="{FF2B5EF4-FFF2-40B4-BE49-F238E27FC236}">
                <a16:creationId xmlns:a16="http://schemas.microsoft.com/office/drawing/2014/main" id="{41EB6FC8-6D9D-45EA-A46D-0672C9CC171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ノート プレースホルダー 2">
            <a:extLst>
              <a:ext uri="{FF2B5EF4-FFF2-40B4-BE49-F238E27FC236}">
                <a16:creationId xmlns:a16="http://schemas.microsoft.com/office/drawing/2014/main" id="{47C5F245-D6AC-4B78-8CF6-D674B534C60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41988" name="スライド番号プレースホルダー 3">
            <a:extLst>
              <a:ext uri="{FF2B5EF4-FFF2-40B4-BE49-F238E27FC236}">
                <a16:creationId xmlns:a16="http://schemas.microsoft.com/office/drawing/2014/main" id="{911F7690-B4F0-40E3-B818-431B6B3188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1363" indent="-284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14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986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58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A9499EDD-0034-4486-9F6E-8CF7D214CA21}" type="slidenum">
              <a:rPr lang="ja-JP" altLang="en-US" smtClean="0"/>
              <a:pPr>
                <a:spcBef>
                  <a:spcPct val="0"/>
                </a:spcBef>
              </a:pPr>
              <a:t>23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スライド イメージ プレースホルダー 1">
            <a:extLst>
              <a:ext uri="{FF2B5EF4-FFF2-40B4-BE49-F238E27FC236}">
                <a16:creationId xmlns:a16="http://schemas.microsoft.com/office/drawing/2014/main" id="{3204F723-C38B-4C1D-947B-0A2C9C53704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ノート プレースホルダー 2">
            <a:extLst>
              <a:ext uri="{FF2B5EF4-FFF2-40B4-BE49-F238E27FC236}">
                <a16:creationId xmlns:a16="http://schemas.microsoft.com/office/drawing/2014/main" id="{366B9E2E-0212-4883-9C9D-460C922452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44036" name="スライド番号プレースホルダー 3">
            <a:extLst>
              <a:ext uri="{FF2B5EF4-FFF2-40B4-BE49-F238E27FC236}">
                <a16:creationId xmlns:a16="http://schemas.microsoft.com/office/drawing/2014/main" id="{EB6414BE-4600-4B67-8242-78F992304D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1363" indent="-284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14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986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58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3B9E68AD-8FD4-4D8B-A777-40370FCD1B5D}" type="slidenum">
              <a:rPr lang="ja-JP" altLang="en-US" smtClean="0"/>
              <a:pPr>
                <a:spcBef>
                  <a:spcPct val="0"/>
                </a:spcBef>
              </a:pPr>
              <a:t>24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スライド イメージ プレースホルダー 1">
            <a:extLst>
              <a:ext uri="{FF2B5EF4-FFF2-40B4-BE49-F238E27FC236}">
                <a16:creationId xmlns:a16="http://schemas.microsoft.com/office/drawing/2014/main" id="{764ED826-63D1-4863-B9F2-4128DE1E1D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ノート プレースホルダー 2">
            <a:extLst>
              <a:ext uri="{FF2B5EF4-FFF2-40B4-BE49-F238E27FC236}">
                <a16:creationId xmlns:a16="http://schemas.microsoft.com/office/drawing/2014/main" id="{F3967A65-612A-4592-AAA4-23CE5824E6A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108" name="スライド番号プレースホルダー 3">
            <a:extLst>
              <a:ext uri="{FF2B5EF4-FFF2-40B4-BE49-F238E27FC236}">
                <a16:creationId xmlns:a16="http://schemas.microsoft.com/office/drawing/2014/main" id="{B827E43D-6A8E-4F28-BA4F-02C79D8091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fld id="{3EB4ECA0-98BD-4D3F-BEA6-E596286B91E6}" type="slidenum">
              <a:rPr lang="ja-JP" altLang="en-US" smtClean="0"/>
              <a:pPr/>
              <a:t>26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スライド イメージ プレースホルダー 1">
            <a:extLst>
              <a:ext uri="{FF2B5EF4-FFF2-40B4-BE49-F238E27FC236}">
                <a16:creationId xmlns:a16="http://schemas.microsoft.com/office/drawing/2014/main" id="{D3313135-5E4C-471B-9DA7-B5BC59DEC70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ノート プレースホルダー 2">
            <a:extLst>
              <a:ext uri="{FF2B5EF4-FFF2-40B4-BE49-F238E27FC236}">
                <a16:creationId xmlns:a16="http://schemas.microsoft.com/office/drawing/2014/main" id="{D66CE44B-A30D-48F3-96AC-837FB8A190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49156" name="スライド番号プレースホルダー 3">
            <a:extLst>
              <a:ext uri="{FF2B5EF4-FFF2-40B4-BE49-F238E27FC236}">
                <a16:creationId xmlns:a16="http://schemas.microsoft.com/office/drawing/2014/main" id="{887C3CBD-24B7-4F2D-B067-EC534E6571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1363" indent="-284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14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986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58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E3F0FD63-B201-40ED-BE8A-975F5273A0D5}" type="slidenum">
              <a:rPr lang="ja-JP" altLang="en-US" smtClean="0"/>
              <a:pPr>
                <a:spcBef>
                  <a:spcPct val="0"/>
                </a:spcBef>
              </a:pPr>
              <a:t>27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スライド イメージ プレースホルダー 1">
            <a:extLst>
              <a:ext uri="{FF2B5EF4-FFF2-40B4-BE49-F238E27FC236}">
                <a16:creationId xmlns:a16="http://schemas.microsoft.com/office/drawing/2014/main" id="{65E3D46F-3175-4FC8-84C3-EFFE18B2AC1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ノート プレースホルダー 2">
            <a:extLst>
              <a:ext uri="{FF2B5EF4-FFF2-40B4-BE49-F238E27FC236}">
                <a16:creationId xmlns:a16="http://schemas.microsoft.com/office/drawing/2014/main" id="{1AB6C82F-F863-4787-815A-58092AA8F33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51204" name="スライド番号プレースホルダー 3">
            <a:extLst>
              <a:ext uri="{FF2B5EF4-FFF2-40B4-BE49-F238E27FC236}">
                <a16:creationId xmlns:a16="http://schemas.microsoft.com/office/drawing/2014/main" id="{D70C602E-1767-4C56-ADC6-14EE3965F7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1363" indent="-284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14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986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58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B02920FF-EEEE-4845-99CA-413B0AAC604F}" type="slidenum">
              <a:rPr lang="ja-JP" altLang="en-US" smtClean="0"/>
              <a:pPr>
                <a:spcBef>
                  <a:spcPct val="0"/>
                </a:spcBef>
              </a:pPr>
              <a:t>28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スライド イメージ プレースホルダー 1">
            <a:extLst>
              <a:ext uri="{FF2B5EF4-FFF2-40B4-BE49-F238E27FC236}">
                <a16:creationId xmlns:a16="http://schemas.microsoft.com/office/drawing/2014/main" id="{432CB8D3-6AF0-4C1E-BB9C-D4BC32B2A44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ノート プレースホルダー 2">
            <a:extLst>
              <a:ext uri="{FF2B5EF4-FFF2-40B4-BE49-F238E27FC236}">
                <a16:creationId xmlns:a16="http://schemas.microsoft.com/office/drawing/2014/main" id="{7753FD31-4A3C-4617-B702-FCBCFE2BAD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57348" name="スライド番号プレースホルダー 3">
            <a:extLst>
              <a:ext uri="{FF2B5EF4-FFF2-40B4-BE49-F238E27FC236}">
                <a16:creationId xmlns:a16="http://schemas.microsoft.com/office/drawing/2014/main" id="{942C28E2-CAF1-4B41-965A-FF284F3FE0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1363" indent="-284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14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986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58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090F2CAB-7EE1-4E02-9E18-84B7E09FF35A}" type="slidenum">
              <a:rPr lang="ja-JP" altLang="en-US" smtClean="0"/>
              <a:pPr>
                <a:spcBef>
                  <a:spcPct val="0"/>
                </a:spcBef>
              </a:pPr>
              <a:t>33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スライド イメージ プレースホルダー 1">
            <a:extLst>
              <a:ext uri="{FF2B5EF4-FFF2-40B4-BE49-F238E27FC236}">
                <a16:creationId xmlns:a16="http://schemas.microsoft.com/office/drawing/2014/main" id="{8B1A7A2F-3D78-4B57-8FE1-1A08891EFE7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ノート プレースホルダー 2">
            <a:extLst>
              <a:ext uri="{FF2B5EF4-FFF2-40B4-BE49-F238E27FC236}">
                <a16:creationId xmlns:a16="http://schemas.microsoft.com/office/drawing/2014/main" id="{02372E28-95E3-4E47-96EF-70AB9E3B6DF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62468" name="スライド番号プレースホルダー 3">
            <a:extLst>
              <a:ext uri="{FF2B5EF4-FFF2-40B4-BE49-F238E27FC236}">
                <a16:creationId xmlns:a16="http://schemas.microsoft.com/office/drawing/2014/main" id="{AC0495DB-4BD6-4F7D-A66E-DF6751C00E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1363" indent="-284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14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986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58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2CFFE035-58BB-496F-8AC0-32E0A0B6B25A}" type="slidenum">
              <a:rPr lang="ja-JP" altLang="en-US" smtClean="0"/>
              <a:pPr>
                <a:spcBef>
                  <a:spcPct val="0"/>
                </a:spcBef>
              </a:pPr>
              <a:t>37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スライド イメージ プレースホルダー 1">
            <a:extLst>
              <a:ext uri="{FF2B5EF4-FFF2-40B4-BE49-F238E27FC236}">
                <a16:creationId xmlns:a16="http://schemas.microsoft.com/office/drawing/2014/main" id="{AFC9AA04-6CDD-403C-B4E6-201FFC5ACBF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ノート プレースホルダー 2">
            <a:extLst>
              <a:ext uri="{FF2B5EF4-FFF2-40B4-BE49-F238E27FC236}">
                <a16:creationId xmlns:a16="http://schemas.microsoft.com/office/drawing/2014/main" id="{BB4318FE-21FA-445D-929C-6EB09D55B0C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65540" name="スライド番号プレースホルダー 3">
            <a:extLst>
              <a:ext uri="{FF2B5EF4-FFF2-40B4-BE49-F238E27FC236}">
                <a16:creationId xmlns:a16="http://schemas.microsoft.com/office/drawing/2014/main" id="{B3B56EFF-DD55-4084-82D2-DDA9329EB5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1363" indent="-284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14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986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58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A1136D21-CE58-486E-AC3F-E43D70E2CDF7}" type="slidenum">
              <a:rPr lang="ja-JP" altLang="en-US" smtClean="0"/>
              <a:pPr>
                <a:spcBef>
                  <a:spcPct val="0"/>
                </a:spcBef>
              </a:pPr>
              <a:t>39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スライド イメージ プレースホルダー 1">
            <a:extLst>
              <a:ext uri="{FF2B5EF4-FFF2-40B4-BE49-F238E27FC236}">
                <a16:creationId xmlns:a16="http://schemas.microsoft.com/office/drawing/2014/main" id="{A1C74EC4-013E-4E2E-BE32-0AEC51EF73D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ノート プレースホルダー 2">
            <a:extLst>
              <a:ext uri="{FF2B5EF4-FFF2-40B4-BE49-F238E27FC236}">
                <a16:creationId xmlns:a16="http://schemas.microsoft.com/office/drawing/2014/main" id="{5231E19F-B5A3-40C0-925B-AF59FE72E09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69636" name="スライド番号プレースホルダー 3">
            <a:extLst>
              <a:ext uri="{FF2B5EF4-FFF2-40B4-BE49-F238E27FC236}">
                <a16:creationId xmlns:a16="http://schemas.microsoft.com/office/drawing/2014/main" id="{613907FA-6D64-4045-A0BF-2F4D913D00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1363" indent="-284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14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986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58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8A4D3A42-680A-46EE-911C-C4272EDC9B95}" type="slidenum">
              <a:rPr lang="ja-JP" altLang="en-US" smtClean="0"/>
              <a:pPr>
                <a:spcBef>
                  <a:spcPct val="0"/>
                </a:spcBef>
              </a:pPr>
              <a:t>42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スライド イメージ プレースホルダー 1">
            <a:extLst>
              <a:ext uri="{FF2B5EF4-FFF2-40B4-BE49-F238E27FC236}">
                <a16:creationId xmlns:a16="http://schemas.microsoft.com/office/drawing/2014/main" id="{FD6A7974-1942-42F7-9FDE-D48988CAAF6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ノート プレースホルダー 2">
            <a:extLst>
              <a:ext uri="{FF2B5EF4-FFF2-40B4-BE49-F238E27FC236}">
                <a16:creationId xmlns:a16="http://schemas.microsoft.com/office/drawing/2014/main" id="{867BD1D9-CD49-4FDB-94D0-62FBEAE19F3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14340" name="スライド番号プレースホルダー 3">
            <a:extLst>
              <a:ext uri="{FF2B5EF4-FFF2-40B4-BE49-F238E27FC236}">
                <a16:creationId xmlns:a16="http://schemas.microsoft.com/office/drawing/2014/main" id="{08C3CEE5-D095-4C49-BB12-65422FF7F7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1363" indent="-284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14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986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58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824D447A-1FD5-409F-B748-B6C4CC772140}" type="slidenum">
              <a:rPr lang="ja-JP" altLang="en-US" smtClean="0"/>
              <a:pPr>
                <a:spcBef>
                  <a:spcPct val="0"/>
                </a:spcBef>
              </a:pPr>
              <a:t>4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スライド イメージ プレースホルダー 1">
            <a:extLst>
              <a:ext uri="{FF2B5EF4-FFF2-40B4-BE49-F238E27FC236}">
                <a16:creationId xmlns:a16="http://schemas.microsoft.com/office/drawing/2014/main" id="{B6CB2B8E-0072-4466-A065-6A3485F0C5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ノート プレースホルダー 2">
            <a:extLst>
              <a:ext uri="{FF2B5EF4-FFF2-40B4-BE49-F238E27FC236}">
                <a16:creationId xmlns:a16="http://schemas.microsoft.com/office/drawing/2014/main" id="{45610E53-29BB-4B62-994D-14CA88E0983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460" name="スライド番号プレースホルダー 3">
            <a:extLst>
              <a:ext uri="{FF2B5EF4-FFF2-40B4-BE49-F238E27FC236}">
                <a16:creationId xmlns:a16="http://schemas.microsoft.com/office/drawing/2014/main" id="{067FD62A-784B-42D5-83A9-FD52E29CA4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fld id="{72A5E3B5-1162-45B9-9A0F-C2B153959AE5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ー 1">
            <a:extLst>
              <a:ext uri="{FF2B5EF4-FFF2-40B4-BE49-F238E27FC236}">
                <a16:creationId xmlns:a16="http://schemas.microsoft.com/office/drawing/2014/main" id="{79BA8D16-3971-4334-B047-D2423E916BC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ー 2">
            <a:extLst>
              <a:ext uri="{FF2B5EF4-FFF2-40B4-BE49-F238E27FC236}">
                <a16:creationId xmlns:a16="http://schemas.microsoft.com/office/drawing/2014/main" id="{D37E68FE-5822-49B5-B465-B9874D88701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508" name="スライド番号プレースホルダー 3">
            <a:extLst>
              <a:ext uri="{FF2B5EF4-FFF2-40B4-BE49-F238E27FC236}">
                <a16:creationId xmlns:a16="http://schemas.microsoft.com/office/drawing/2014/main" id="{349DB154-C4FD-4917-A99D-B215064E7B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fld id="{A1FB4F27-3CB9-400C-9207-467B58CE1E08}" type="slidenum">
              <a:rPr lang="ja-JP" altLang="en-US" smtClean="0"/>
              <a:pPr/>
              <a:t>9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ー 1">
            <a:extLst>
              <a:ext uri="{FF2B5EF4-FFF2-40B4-BE49-F238E27FC236}">
                <a16:creationId xmlns:a16="http://schemas.microsoft.com/office/drawing/2014/main" id="{D7DC835B-7CBE-4E2C-8695-81105BB7C65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ノート プレースホルダー 2">
            <a:extLst>
              <a:ext uri="{FF2B5EF4-FFF2-40B4-BE49-F238E27FC236}">
                <a16:creationId xmlns:a16="http://schemas.microsoft.com/office/drawing/2014/main" id="{A86B3E00-006A-4716-B0D8-E67EE13935E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604" name="スライド番号プレースホルダー 3">
            <a:extLst>
              <a:ext uri="{FF2B5EF4-FFF2-40B4-BE49-F238E27FC236}">
                <a16:creationId xmlns:a16="http://schemas.microsoft.com/office/drawing/2014/main" id="{8307F8D5-4323-4982-9D8B-047AF3CD82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fld id="{E1954CCA-70DC-4DB5-B784-21F1B347D499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スライド イメージ プレースホルダー 1">
            <a:extLst>
              <a:ext uri="{FF2B5EF4-FFF2-40B4-BE49-F238E27FC236}">
                <a16:creationId xmlns:a16="http://schemas.microsoft.com/office/drawing/2014/main" id="{BCCE0897-FFEB-4FB3-914C-805121B148B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ノート プレースホルダー 2">
            <a:extLst>
              <a:ext uri="{FF2B5EF4-FFF2-40B4-BE49-F238E27FC236}">
                <a16:creationId xmlns:a16="http://schemas.microsoft.com/office/drawing/2014/main" id="{D66C02CA-BF50-4C24-BDE2-52652BEA02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676" name="スライド番号プレースホルダー 3">
            <a:extLst>
              <a:ext uri="{FF2B5EF4-FFF2-40B4-BE49-F238E27FC236}">
                <a16:creationId xmlns:a16="http://schemas.microsoft.com/office/drawing/2014/main" id="{0FB3AB05-64AA-4E86-A8A5-64967204E7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fld id="{7DB47548-6A20-4EA7-9C35-D698D3231B1B}" type="slidenum">
              <a:rPr lang="ja-JP" altLang="en-US" smtClean="0"/>
              <a:pPr/>
              <a:t>14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スライド イメージ プレースホルダー 1">
            <a:extLst>
              <a:ext uri="{FF2B5EF4-FFF2-40B4-BE49-F238E27FC236}">
                <a16:creationId xmlns:a16="http://schemas.microsoft.com/office/drawing/2014/main" id="{EDC3327B-47E5-4A57-BC02-8955BAEA437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ノート プレースホルダー 2">
            <a:extLst>
              <a:ext uri="{FF2B5EF4-FFF2-40B4-BE49-F238E27FC236}">
                <a16:creationId xmlns:a16="http://schemas.microsoft.com/office/drawing/2014/main" id="{09F6A872-93D2-4901-ADB2-71766080F71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772" name="スライド番号プレースホルダー 3">
            <a:extLst>
              <a:ext uri="{FF2B5EF4-FFF2-40B4-BE49-F238E27FC236}">
                <a16:creationId xmlns:a16="http://schemas.microsoft.com/office/drawing/2014/main" id="{9DECDCBB-24E1-440E-BE81-D0586D4F67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fld id="{7CCA46BC-B32B-4CEC-94E9-4E7D91829FC3}" type="slidenum">
              <a:rPr lang="ja-JP" altLang="en-US" smtClean="0"/>
              <a:pPr/>
              <a:t>17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スライド イメージ プレースホルダー 1">
            <a:extLst>
              <a:ext uri="{FF2B5EF4-FFF2-40B4-BE49-F238E27FC236}">
                <a16:creationId xmlns:a16="http://schemas.microsoft.com/office/drawing/2014/main" id="{69AD540C-DB2B-452B-80B6-D196BA1DC3A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ノート プレースホルダー 2">
            <a:extLst>
              <a:ext uri="{FF2B5EF4-FFF2-40B4-BE49-F238E27FC236}">
                <a16:creationId xmlns:a16="http://schemas.microsoft.com/office/drawing/2014/main" id="{83F8E45D-A4DE-45CF-9FA7-16AF44FAF9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35844" name="スライド番号プレースホルダー 3">
            <a:extLst>
              <a:ext uri="{FF2B5EF4-FFF2-40B4-BE49-F238E27FC236}">
                <a16:creationId xmlns:a16="http://schemas.microsoft.com/office/drawing/2014/main" id="{B805CF70-5DA9-4568-B336-7B8EF0FD3D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1363" indent="-284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14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986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58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322684AC-082A-447A-BC3E-0E6DC71DFFD4}" type="slidenum">
              <a:rPr lang="ja-JP" altLang="en-US" smtClean="0"/>
              <a:pPr>
                <a:spcBef>
                  <a:spcPct val="0"/>
                </a:spcBef>
              </a:pPr>
              <a:t>19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スライド イメージ プレースホルダー 1">
            <a:extLst>
              <a:ext uri="{FF2B5EF4-FFF2-40B4-BE49-F238E27FC236}">
                <a16:creationId xmlns:a16="http://schemas.microsoft.com/office/drawing/2014/main" id="{3E79E294-8C5B-40DB-8601-D315819D879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ノート プレースホルダー 2">
            <a:extLst>
              <a:ext uri="{FF2B5EF4-FFF2-40B4-BE49-F238E27FC236}">
                <a16:creationId xmlns:a16="http://schemas.microsoft.com/office/drawing/2014/main" id="{D8B358F3-37CC-47E9-9F55-7BE12221A7F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37892" name="スライド番号プレースホルダー 3">
            <a:extLst>
              <a:ext uri="{FF2B5EF4-FFF2-40B4-BE49-F238E27FC236}">
                <a16:creationId xmlns:a16="http://schemas.microsoft.com/office/drawing/2014/main" id="{1BD5389D-532A-46DC-B476-EDE301790B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1363" indent="-284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14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5986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58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A589C6D5-2C32-47B5-8373-EE498608F61D}" type="slidenum">
              <a:rPr lang="ja-JP" altLang="en-US" smtClean="0"/>
              <a:pPr>
                <a:spcBef>
                  <a:spcPct val="0"/>
                </a:spcBef>
              </a:pPr>
              <a:t>20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50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>
            <a:extLst>
              <a:ext uri="{FF2B5EF4-FFF2-40B4-BE49-F238E27FC236}">
                <a16:creationId xmlns:a16="http://schemas.microsoft.com/office/drawing/2014/main" id="{74610A75-F8D5-4811-BC00-BB2B89885A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1588"/>
            <a:ext cx="9136063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9256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>
            <a:extLst>
              <a:ext uri="{FF2B5EF4-FFF2-40B4-BE49-F238E27FC236}">
                <a16:creationId xmlns:a16="http://schemas.microsoft.com/office/drawing/2014/main" id="{B7C2FCA7-0BF8-4A0C-BD20-0AB5199C59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086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288" y="172528"/>
            <a:ext cx="7848600" cy="698739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日付プレースホルダ 2">
            <a:extLst>
              <a:ext uri="{FF2B5EF4-FFF2-40B4-BE49-F238E27FC236}">
                <a16:creationId xmlns:a16="http://schemas.microsoft.com/office/drawing/2014/main" id="{F6258613-0285-49F1-84A8-E2174521A7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43500" y="6524625"/>
            <a:ext cx="2133600" cy="1968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58490573-F620-45BE-A4C0-59931ED992F2}" type="datetimeFigureOut">
              <a:rPr lang="ja-JP" altLang="en-US"/>
              <a:pPr>
                <a:defRPr/>
              </a:pPr>
              <a:t>2021/3/15</a:t>
            </a:fld>
            <a:endParaRPr lang="ja-JP" altLang="en-US"/>
          </a:p>
        </p:txBody>
      </p:sp>
      <p:sp>
        <p:nvSpPr>
          <p:cNvPr id="4" name="フッター プレースホルダ 3">
            <a:extLst>
              <a:ext uri="{FF2B5EF4-FFF2-40B4-BE49-F238E27FC236}">
                <a16:creationId xmlns:a16="http://schemas.microsoft.com/office/drawing/2014/main" id="{8EE000F6-34EE-43D8-BBA9-E422DA3B2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4188" y="6524625"/>
            <a:ext cx="4608512" cy="1968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>
            <a:extLst>
              <a:ext uri="{FF2B5EF4-FFF2-40B4-BE49-F238E27FC236}">
                <a16:creationId xmlns:a16="http://schemas.microsoft.com/office/drawing/2014/main" id="{8965E85E-3C09-40FC-91BA-499AAC3EB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400" y="6524625"/>
            <a:ext cx="442913" cy="196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6218DC01-AAFE-4C9E-9FCB-BDF4E9CC576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81446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864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>
            <a:extLst>
              <a:ext uri="{FF2B5EF4-FFF2-40B4-BE49-F238E27FC236}">
                <a16:creationId xmlns:a16="http://schemas.microsoft.com/office/drawing/2014/main" id="{F1419CD5-3E2D-45BB-84FD-BDBA4FED1B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913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1607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>
            <a:extLst>
              <a:ext uri="{FF2B5EF4-FFF2-40B4-BE49-F238E27FC236}">
                <a16:creationId xmlns:a16="http://schemas.microsoft.com/office/drawing/2014/main" id="{2C1B1427-13FD-4647-857E-79FC2C5B44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0067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>
            <a:extLst>
              <a:ext uri="{FF2B5EF4-FFF2-40B4-BE49-F238E27FC236}">
                <a16:creationId xmlns:a16="http://schemas.microsoft.com/office/drawing/2014/main" id="{B43DDA63-2A83-401A-8C84-9414EFD0290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37651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83" r:id="rId1"/>
    <p:sldLayoutId id="2147484685" r:id="rId2"/>
    <p:sldLayoutId id="2147484686" r:id="rId3"/>
    <p:sldLayoutId id="2147484687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図 1">
            <a:extLst>
              <a:ext uri="{FF2B5EF4-FFF2-40B4-BE49-F238E27FC236}">
                <a16:creationId xmlns:a16="http://schemas.microsoft.com/office/drawing/2014/main" id="{0E9BA402-9F66-4166-8663-EF54C3217AE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88" r:id="rId2"/>
    <p:sldLayoutId id="2147484689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9.jp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\\takeda\tpc\groups\folder001\01_&#26481;&#20140;&#26412;&#37096;\b_scienceC\09.&#9632;&#12381;&#12398;&#20182;\&#23398;&#26657;&#21521;&#12369;&#25945;&#32946;&#12503;&#12525;&#12464;&#12521;&#12512;\5.&#34220;&#32946;&#12503;&#12525;&#12464;&#12521;&#12512;\&#12461;&#12515;&#12522;&#12450;&#12522;&#12531;&#12463;\2020&#24180;&#24230;\&#36984;&#12406;\&#12300;&#36984;&#12406;&#12301;&#26144;&#20687;1.wmv" TargetMode="External"/><Relationship Id="rId1" Type="http://schemas.microsoft.com/office/2007/relationships/media" Target="file:///\\takeda\tpc\groups\folder001\01_&#26481;&#20140;&#26412;&#37096;\b_scienceC\09.&#9632;&#12381;&#12398;&#20182;\&#23398;&#26657;&#21521;&#12369;&#25945;&#32946;&#12503;&#12525;&#12464;&#12521;&#12512;\5.&#34220;&#32946;&#12503;&#12525;&#12464;&#12521;&#12512;\&#12461;&#12515;&#12522;&#12450;&#12522;&#12531;&#12463;\2020&#24180;&#24230;\&#36984;&#12406;\&#12300;&#36984;&#12406;&#12301;&#26144;&#20687;1.wmv" TargetMode="Externa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\\takeda\tpc\groups\folder001\01_&#26481;&#20140;&#26412;&#37096;\b_scienceC\09.&#9632;&#12381;&#12398;&#20182;\&#23398;&#26657;&#21521;&#12369;&#25945;&#32946;&#12503;&#12525;&#12464;&#12521;&#12512;\5.&#34220;&#32946;&#12503;&#12525;&#12464;&#12521;&#12512;\&#12461;&#12515;&#12522;&#12450;&#12522;&#12531;&#12463;\2020&#24180;&#24230;\&#36984;&#12406;\&#12300;&#36984;&#12406;&#12301;&#26144;&#20687;2.wmv" TargetMode="External"/><Relationship Id="rId1" Type="http://schemas.microsoft.com/office/2007/relationships/media" Target="file:///\\takeda\tpc\groups\folder001\01_&#26481;&#20140;&#26412;&#37096;\b_scienceC\09.&#9632;&#12381;&#12398;&#20182;\&#23398;&#26657;&#21521;&#12369;&#25945;&#32946;&#12503;&#12525;&#12464;&#12521;&#12512;\5.&#34220;&#32946;&#12503;&#12525;&#12464;&#12521;&#12512;\&#12461;&#12515;&#12522;&#12450;&#12522;&#12531;&#12463;\2020&#24180;&#24230;\&#36984;&#12406;\&#12300;&#36984;&#12406;&#12301;&#26144;&#20687;2.wmv" TargetMode="External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\\takeda\tpc\groups\folder001\01_&#26481;&#20140;&#26412;&#37096;\b_scienceC\09.&#9632;&#12381;&#12398;&#20182;\&#23398;&#26657;&#21521;&#12369;&#25945;&#32946;&#12503;&#12525;&#12464;&#12521;&#12512;\5.&#34220;&#32946;&#12503;&#12525;&#12464;&#12521;&#12512;\&#12461;&#12515;&#12522;&#12450;&#12522;&#12531;&#12463;\2020&#24180;&#24230;\&#36984;&#12406;\&#12300;&#36984;&#12406;&#12301;&#26144;&#20687;3.wmv" TargetMode="External"/><Relationship Id="rId1" Type="http://schemas.microsoft.com/office/2007/relationships/media" Target="file:///\\takeda\tpc\groups\folder001\01_&#26481;&#20140;&#26412;&#37096;\b_scienceC\09.&#9632;&#12381;&#12398;&#20182;\&#23398;&#26657;&#21521;&#12369;&#25945;&#32946;&#12503;&#12525;&#12464;&#12521;&#12512;\5.&#34220;&#32946;&#12503;&#12525;&#12464;&#12521;&#12512;\&#12461;&#12515;&#12522;&#12450;&#12522;&#12531;&#12463;\2020&#24180;&#24230;\&#36984;&#12406;\&#12300;&#36984;&#12406;&#12301;&#26144;&#20687;3.wmv" TargetMode="External"/><Relationship Id="rId4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623CD56-8641-475B-862C-751B2B7B90EF}"/>
              </a:ext>
            </a:extLst>
          </p:cNvPr>
          <p:cNvSpPr/>
          <p:nvPr/>
        </p:nvSpPr>
        <p:spPr bwMode="gray">
          <a:xfrm>
            <a:off x="1079500" y="1327150"/>
            <a:ext cx="7092950" cy="21891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lnSpc>
                <a:spcPts val="8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はじめよう！</a:t>
            </a:r>
            <a:br>
              <a:rPr lang="en-US" altLang="ja-JP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セルフメディケーション</a:t>
            </a:r>
            <a:endParaRPr lang="ja-JP" altLang="en-US" sz="6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8" name="角丸四角形 17">
            <a:extLst>
              <a:ext uri="{FF2B5EF4-FFF2-40B4-BE49-F238E27FC236}">
                <a16:creationId xmlns:a16="http://schemas.microsoft.com/office/drawing/2014/main" id="{5C60767A-35C5-49B6-817E-FBAEADC6DCFF}"/>
              </a:ext>
            </a:extLst>
          </p:cNvPr>
          <p:cNvSpPr/>
          <p:nvPr/>
        </p:nvSpPr>
        <p:spPr bwMode="gray">
          <a:xfrm>
            <a:off x="357188" y="3740150"/>
            <a:ext cx="8416925" cy="2349500"/>
          </a:xfrm>
          <a:prstGeom prst="roundRect">
            <a:avLst>
              <a:gd name="adj" fmla="val 11563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75000"/>
                </a:schemeClr>
              </a:gs>
            </a:gsLst>
            <a:lin ang="5400000" scaled="0"/>
          </a:gra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9" name="円/楕円 18">
            <a:extLst>
              <a:ext uri="{FF2B5EF4-FFF2-40B4-BE49-F238E27FC236}">
                <a16:creationId xmlns:a16="http://schemas.microsoft.com/office/drawing/2014/main" id="{58F15924-73AD-4593-ACF7-49FE20EB3B8D}"/>
              </a:ext>
            </a:extLst>
          </p:cNvPr>
          <p:cNvSpPr/>
          <p:nvPr/>
        </p:nvSpPr>
        <p:spPr bwMode="gray">
          <a:xfrm>
            <a:off x="558602" y="4764217"/>
            <a:ext cx="297554" cy="29755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20" name="円/楕円 19">
            <a:extLst>
              <a:ext uri="{FF2B5EF4-FFF2-40B4-BE49-F238E27FC236}">
                <a16:creationId xmlns:a16="http://schemas.microsoft.com/office/drawing/2014/main" id="{B543793E-B2EB-4B74-84A7-5A8B7FC27D44}"/>
              </a:ext>
            </a:extLst>
          </p:cNvPr>
          <p:cNvSpPr/>
          <p:nvPr/>
        </p:nvSpPr>
        <p:spPr bwMode="gray">
          <a:xfrm>
            <a:off x="8253936" y="4764217"/>
            <a:ext cx="297554" cy="29755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CA7117A-227A-4ACD-9886-D77E0E87FE59}"/>
              </a:ext>
            </a:extLst>
          </p:cNvPr>
          <p:cNvSpPr/>
          <p:nvPr/>
        </p:nvSpPr>
        <p:spPr bwMode="gray">
          <a:xfrm>
            <a:off x="338138" y="4149725"/>
            <a:ext cx="8496300" cy="1579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5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医薬品の適切な選択と使用</a:t>
            </a:r>
            <a:endParaRPr lang="en-US" altLang="ja-JP" sz="4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lnSpc>
                <a:spcPts val="5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軽度な不調への対処方法</a:t>
            </a:r>
            <a:r>
              <a:rPr lang="en-US" altLang="ja-JP" sz="4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</a:p>
        </p:txBody>
      </p:sp>
      <p:sp>
        <p:nvSpPr>
          <p:cNvPr id="22" name="角丸四角形 21">
            <a:extLst>
              <a:ext uri="{FF2B5EF4-FFF2-40B4-BE49-F238E27FC236}">
                <a16:creationId xmlns:a16="http://schemas.microsoft.com/office/drawing/2014/main" id="{1E623B71-2629-4736-A59A-B04DBED1BDFA}"/>
              </a:ext>
            </a:extLst>
          </p:cNvPr>
          <p:cNvSpPr/>
          <p:nvPr/>
        </p:nvSpPr>
        <p:spPr bwMode="gray">
          <a:xfrm>
            <a:off x="417513" y="715963"/>
            <a:ext cx="1360487" cy="74295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228" name="テキスト ボックス 8">
            <a:extLst>
              <a:ext uri="{FF2B5EF4-FFF2-40B4-BE49-F238E27FC236}">
                <a16:creationId xmlns:a16="http://schemas.microsoft.com/office/drawing/2014/main" id="{34589E37-FF5E-4AFC-8E4A-03B10E1F5B4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85775" y="747713"/>
            <a:ext cx="12303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360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選 ぶ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17">
            <a:extLst>
              <a:ext uri="{FF2B5EF4-FFF2-40B4-BE49-F238E27FC236}">
                <a16:creationId xmlns:a16="http://schemas.microsoft.com/office/drawing/2014/main" id="{CC4FABC1-EE4F-4009-A0AC-0392ABEE4D4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823325" y="6623050"/>
            <a:ext cx="3254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８</a:t>
            </a:r>
          </a:p>
        </p:txBody>
      </p:sp>
      <p:sp>
        <p:nvSpPr>
          <p:cNvPr id="12" name="角丸四角形 11">
            <a:extLst>
              <a:ext uri="{FF2B5EF4-FFF2-40B4-BE49-F238E27FC236}">
                <a16:creationId xmlns:a16="http://schemas.microsoft.com/office/drawing/2014/main" id="{FC0FF613-10F0-45EB-B2DF-2081D96A68CA}"/>
              </a:ext>
            </a:extLst>
          </p:cNvPr>
          <p:cNvSpPr/>
          <p:nvPr/>
        </p:nvSpPr>
        <p:spPr bwMode="gray">
          <a:xfrm>
            <a:off x="554038" y="2997200"/>
            <a:ext cx="8007350" cy="3006725"/>
          </a:xfrm>
          <a:prstGeom prst="roundRect">
            <a:avLst>
              <a:gd name="adj" fmla="val 11563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75000"/>
                </a:schemeClr>
              </a:gs>
            </a:gsLst>
            <a:lin ang="5400000" scaled="0"/>
          </a:gra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A91073F-6E1C-4517-AEC2-C756153DCDFD}"/>
              </a:ext>
            </a:extLst>
          </p:cNvPr>
          <p:cNvSpPr txBox="1"/>
          <p:nvPr/>
        </p:nvSpPr>
        <p:spPr bwMode="gray">
          <a:xfrm>
            <a:off x="766763" y="1052513"/>
            <a:ext cx="7677150" cy="1708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タケルくんのお父さんに</a:t>
            </a:r>
            <a:endParaRPr lang="en-US" altLang="ja-JP" sz="4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ぴったりの薬はどれだろうか。</a:t>
            </a:r>
            <a:endParaRPr lang="en-US" altLang="ja-JP" sz="4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EC9987F-6737-40C9-80CD-31C2DBFD0217}"/>
              </a:ext>
            </a:extLst>
          </p:cNvPr>
          <p:cNvSpPr txBox="1"/>
          <p:nvPr/>
        </p:nvSpPr>
        <p:spPr bwMode="gray">
          <a:xfrm>
            <a:off x="812800" y="4157663"/>
            <a:ext cx="7675563" cy="1503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３つのかぜ薬から１つ選び、</a:t>
            </a:r>
            <a:endParaRPr lang="en-US" altLang="ja-JP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その理由をワークシートに記入しよう。</a:t>
            </a:r>
            <a:endParaRPr lang="en-US" altLang="ja-JP" sz="4000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22534" name="グループ化 15">
            <a:extLst>
              <a:ext uri="{FF2B5EF4-FFF2-40B4-BE49-F238E27FC236}">
                <a16:creationId xmlns:a16="http://schemas.microsoft.com/office/drawing/2014/main" id="{EC8F987C-F542-4FDB-BFD6-A996779BE5B7}"/>
              </a:ext>
            </a:extLst>
          </p:cNvPr>
          <p:cNvGrpSpPr>
            <a:grpSpLocks/>
          </p:cNvGrpSpPr>
          <p:nvPr/>
        </p:nvGrpSpPr>
        <p:grpSpPr bwMode="auto">
          <a:xfrm>
            <a:off x="835025" y="3284538"/>
            <a:ext cx="3854450" cy="649287"/>
            <a:chOff x="3018700" y="1500783"/>
            <a:chExt cx="3856818" cy="648072"/>
          </a:xfrm>
        </p:grpSpPr>
        <p:sp>
          <p:nvSpPr>
            <p:cNvPr id="16" name="角丸四角形 15">
              <a:extLst>
                <a:ext uri="{FF2B5EF4-FFF2-40B4-BE49-F238E27FC236}">
                  <a16:creationId xmlns:a16="http://schemas.microsoft.com/office/drawing/2014/main" id="{651A1000-313C-4908-976E-CAD0399A2A79}"/>
                </a:ext>
              </a:extLst>
            </p:cNvPr>
            <p:cNvSpPr/>
            <p:nvPr/>
          </p:nvSpPr>
          <p:spPr bwMode="gray">
            <a:xfrm>
              <a:off x="3018700" y="1500783"/>
              <a:ext cx="3771972" cy="64807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solidFill>
                  <a:srgbClr val="4C9BC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0941E804-0A08-402B-A793-F63CB0B16529}"/>
                </a:ext>
              </a:extLst>
            </p:cNvPr>
            <p:cNvSpPr/>
            <p:nvPr/>
          </p:nvSpPr>
          <p:spPr bwMode="gray">
            <a:xfrm>
              <a:off x="3050470" y="1524550"/>
              <a:ext cx="3825048" cy="583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2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グループで考えよう！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7">
            <a:extLst>
              <a:ext uri="{FF2B5EF4-FFF2-40B4-BE49-F238E27FC236}">
                <a16:creationId xmlns:a16="http://schemas.microsoft.com/office/drawing/2014/main" id="{9245DFAE-7C0B-407B-8C23-7B0053D8F01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823325" y="6623050"/>
            <a:ext cx="3254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02F6B29-290A-4FF8-A667-24BF383029B3}"/>
              </a:ext>
            </a:extLst>
          </p:cNvPr>
          <p:cNvSpPr txBox="1"/>
          <p:nvPr/>
        </p:nvSpPr>
        <p:spPr bwMode="gray">
          <a:xfrm>
            <a:off x="0" y="674688"/>
            <a:ext cx="9148763" cy="708025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タケルくんのお父さんの症状</a:t>
            </a:r>
            <a:endParaRPr lang="en-US" altLang="ja-JP" sz="4000" dirty="0">
              <a:solidFill>
                <a:schemeClr val="accent6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BF8DC6C-E418-4BB8-BF28-54F76796493E}"/>
              </a:ext>
            </a:extLst>
          </p:cNvPr>
          <p:cNvGrpSpPr>
            <a:grpSpLocks/>
          </p:cNvGrpSpPr>
          <p:nvPr/>
        </p:nvGrpSpPr>
        <p:grpSpPr bwMode="auto">
          <a:xfrm>
            <a:off x="2587625" y="5089525"/>
            <a:ext cx="3927475" cy="1357313"/>
            <a:chOff x="2545143" y="5100511"/>
            <a:chExt cx="3927710" cy="1356984"/>
          </a:xfrm>
        </p:grpSpPr>
        <p:sp>
          <p:nvSpPr>
            <p:cNvPr id="14" name="角丸四角形 13">
              <a:extLst>
                <a:ext uri="{FF2B5EF4-FFF2-40B4-BE49-F238E27FC236}">
                  <a16:creationId xmlns:a16="http://schemas.microsoft.com/office/drawing/2014/main" id="{933B825F-8940-418C-ADDF-E404B04794A8}"/>
                </a:ext>
              </a:extLst>
            </p:cNvPr>
            <p:cNvSpPr/>
            <p:nvPr/>
          </p:nvSpPr>
          <p:spPr bwMode="gray">
            <a:xfrm>
              <a:off x="2545143" y="5100511"/>
              <a:ext cx="3927710" cy="1356984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 cap="rnd">
              <a:noFill/>
              <a:prstDash val="solid"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658D2D1D-CF5A-4545-8D7A-483CF043648F}"/>
                </a:ext>
              </a:extLst>
            </p:cNvPr>
            <p:cNvSpPr txBox="1"/>
            <p:nvPr/>
          </p:nvSpPr>
          <p:spPr bwMode="gray">
            <a:xfrm>
              <a:off x="3164305" y="5348101"/>
              <a:ext cx="2700500" cy="891959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40</a:t>
              </a:r>
              <a:r>
                <a:rPr lang="ja-JP" altLang="en-US" sz="5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才</a:t>
              </a:r>
              <a:endParaRPr lang="en-US" altLang="ja-JP" sz="52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64B4E5A-87AA-426A-8B77-1E1D37DA7AC5}"/>
              </a:ext>
            </a:extLst>
          </p:cNvPr>
          <p:cNvGrpSpPr/>
          <p:nvPr/>
        </p:nvGrpSpPr>
        <p:grpSpPr bwMode="gray">
          <a:xfrm>
            <a:off x="190145" y="1701257"/>
            <a:ext cx="3314924" cy="3314924"/>
            <a:chOff x="237081" y="1520496"/>
            <a:chExt cx="3314924" cy="3314924"/>
          </a:xfrm>
          <a:solidFill>
            <a:srgbClr val="FFF1C5"/>
          </a:solidFill>
        </p:grpSpPr>
        <p:sp>
          <p:nvSpPr>
            <p:cNvPr id="19" name="円/楕円 18">
              <a:extLst>
                <a:ext uri="{FF2B5EF4-FFF2-40B4-BE49-F238E27FC236}">
                  <a16:creationId xmlns:a16="http://schemas.microsoft.com/office/drawing/2014/main" id="{D41C9F20-1A32-4131-A764-1B134A14A57F}"/>
                </a:ext>
              </a:extLst>
            </p:cNvPr>
            <p:cNvSpPr/>
            <p:nvPr/>
          </p:nvSpPr>
          <p:spPr bwMode="gray">
            <a:xfrm>
              <a:off x="237081" y="1520496"/>
              <a:ext cx="3314924" cy="331492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 cap="rnd">
              <a:noFill/>
              <a:prstDash val="solid"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325D974C-E1EF-4467-8C42-6AD817E4A5B5}"/>
                </a:ext>
              </a:extLst>
            </p:cNvPr>
            <p:cNvSpPr txBox="1"/>
            <p:nvPr/>
          </p:nvSpPr>
          <p:spPr bwMode="gray">
            <a:xfrm>
              <a:off x="472304" y="2387974"/>
              <a:ext cx="2879948" cy="1587614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ts val="62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のどが</a:t>
              </a:r>
              <a:endParaRPr lang="en-US" altLang="ja-JP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fontAlgn="auto" hangingPunct="1">
                <a:lnSpc>
                  <a:spcPts val="62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痛い</a:t>
              </a:r>
              <a:endParaRPr lang="en-US" altLang="ja-JP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6F5A114-D7CB-4760-82A1-FAE5EE9AEA04}"/>
              </a:ext>
            </a:extLst>
          </p:cNvPr>
          <p:cNvGrpSpPr/>
          <p:nvPr/>
        </p:nvGrpSpPr>
        <p:grpSpPr bwMode="gray">
          <a:xfrm>
            <a:off x="5558713" y="1701257"/>
            <a:ext cx="3314924" cy="3314924"/>
            <a:chOff x="5469411" y="1520496"/>
            <a:chExt cx="3314924" cy="3314924"/>
          </a:xfrm>
          <a:solidFill>
            <a:srgbClr val="FFF1C5"/>
          </a:solidFill>
        </p:grpSpPr>
        <p:sp>
          <p:nvSpPr>
            <p:cNvPr id="22" name="円/楕円 21">
              <a:extLst>
                <a:ext uri="{FF2B5EF4-FFF2-40B4-BE49-F238E27FC236}">
                  <a16:creationId xmlns:a16="http://schemas.microsoft.com/office/drawing/2014/main" id="{9EFFF2CE-D003-4556-B8E1-8C2F43EA7D31}"/>
                </a:ext>
              </a:extLst>
            </p:cNvPr>
            <p:cNvSpPr/>
            <p:nvPr/>
          </p:nvSpPr>
          <p:spPr bwMode="gray">
            <a:xfrm>
              <a:off x="5469411" y="1520496"/>
              <a:ext cx="3314924" cy="331492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 cap="rnd">
              <a:noFill/>
              <a:prstDash val="solid"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5B1CAD49-E06B-4884-A249-3629F650FD06}"/>
                </a:ext>
              </a:extLst>
            </p:cNvPr>
            <p:cNvSpPr txBox="1"/>
            <p:nvPr/>
          </p:nvSpPr>
          <p:spPr bwMode="gray">
            <a:xfrm>
              <a:off x="5808383" y="2338214"/>
              <a:ext cx="2618135" cy="1682512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ts val="62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熱が</a:t>
              </a:r>
              <a:endParaRPr lang="en-US" altLang="ja-JP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fontAlgn="auto" hangingPunct="1">
                <a:lnSpc>
                  <a:spcPts val="62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出ている</a:t>
              </a:r>
              <a:endParaRPr lang="en-US" altLang="ja-JP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pic>
        <p:nvPicPr>
          <p:cNvPr id="23559" name="図 14">
            <a:extLst>
              <a:ext uri="{FF2B5EF4-FFF2-40B4-BE49-F238E27FC236}">
                <a16:creationId xmlns:a16="http://schemas.microsoft.com/office/drawing/2014/main" id="{3D5DE274-985B-40FF-B267-599E8808DB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314700" y="1701800"/>
            <a:ext cx="244475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角丸四角形吹き出し 17">
            <a:extLst>
              <a:ext uri="{FF2B5EF4-FFF2-40B4-BE49-F238E27FC236}">
                <a16:creationId xmlns:a16="http://schemas.microsoft.com/office/drawing/2014/main" id="{CF312AA4-D1FE-40B4-AD88-9506F46330B0}"/>
              </a:ext>
            </a:extLst>
          </p:cNvPr>
          <p:cNvSpPr/>
          <p:nvPr/>
        </p:nvSpPr>
        <p:spPr bwMode="gray">
          <a:xfrm>
            <a:off x="227013" y="1433513"/>
            <a:ext cx="2751137" cy="1611312"/>
          </a:xfrm>
          <a:prstGeom prst="wedgeRoundRectCallout">
            <a:avLst>
              <a:gd name="adj1" fmla="val 21581"/>
              <a:gd name="adj2" fmla="val 64482"/>
              <a:gd name="adj3" fmla="val 16667"/>
            </a:avLst>
          </a:prstGeom>
          <a:solidFill>
            <a:schemeClr val="bg1"/>
          </a:solidFill>
          <a:ln w="28575">
            <a:solidFill>
              <a:srgbClr val="FCBB0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60D5E00-DB6C-4078-B9C4-283F6416C6FD}"/>
              </a:ext>
            </a:extLst>
          </p:cNvPr>
          <p:cNvSpPr txBox="1"/>
          <p:nvPr/>
        </p:nvSpPr>
        <p:spPr bwMode="gray">
          <a:xfrm>
            <a:off x="3175" y="555625"/>
            <a:ext cx="9144000" cy="79692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タケルくんのお父さんにぴったりの薬</a:t>
            </a:r>
          </a:p>
        </p:txBody>
      </p:sp>
      <p:sp>
        <p:nvSpPr>
          <p:cNvPr id="22" name="角丸四角形吹き出し 21">
            <a:extLst>
              <a:ext uri="{FF2B5EF4-FFF2-40B4-BE49-F238E27FC236}">
                <a16:creationId xmlns:a16="http://schemas.microsoft.com/office/drawing/2014/main" id="{3E7207A4-58F9-43B4-90DA-2BD1D93F724E}"/>
              </a:ext>
            </a:extLst>
          </p:cNvPr>
          <p:cNvSpPr/>
          <p:nvPr/>
        </p:nvSpPr>
        <p:spPr bwMode="gray">
          <a:xfrm>
            <a:off x="3184525" y="1433513"/>
            <a:ext cx="2751138" cy="1611312"/>
          </a:xfrm>
          <a:prstGeom prst="wedgeRoundRectCallout">
            <a:avLst>
              <a:gd name="adj1" fmla="val 21581"/>
              <a:gd name="adj2" fmla="val 64482"/>
              <a:gd name="adj3" fmla="val 16667"/>
            </a:avLst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角丸四角形吹き出し 22">
            <a:extLst>
              <a:ext uri="{FF2B5EF4-FFF2-40B4-BE49-F238E27FC236}">
                <a16:creationId xmlns:a16="http://schemas.microsoft.com/office/drawing/2014/main" id="{9DF35237-9700-495E-8554-4B602091F998}"/>
              </a:ext>
            </a:extLst>
          </p:cNvPr>
          <p:cNvSpPr/>
          <p:nvPr/>
        </p:nvSpPr>
        <p:spPr bwMode="gray">
          <a:xfrm>
            <a:off x="6129338" y="1433513"/>
            <a:ext cx="2751137" cy="1611312"/>
          </a:xfrm>
          <a:prstGeom prst="wedgeRoundRectCallout">
            <a:avLst>
              <a:gd name="adj1" fmla="val 21581"/>
              <a:gd name="adj2" fmla="val 64482"/>
              <a:gd name="adj3" fmla="val 16667"/>
            </a:avLst>
          </a:prstGeom>
          <a:solidFill>
            <a:schemeClr val="bg1"/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ADE6B1B-4102-4FF4-B171-C49DA5223C2A}"/>
              </a:ext>
            </a:extLst>
          </p:cNvPr>
          <p:cNvGrpSpPr>
            <a:grpSpLocks/>
          </p:cNvGrpSpPr>
          <p:nvPr/>
        </p:nvGrpSpPr>
        <p:grpSpPr bwMode="auto">
          <a:xfrm>
            <a:off x="311150" y="1473200"/>
            <a:ext cx="8604250" cy="1516063"/>
            <a:chOff x="311701" y="1472445"/>
            <a:chExt cx="8604468" cy="1517126"/>
          </a:xfrm>
        </p:grpSpPr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ECA674C2-9B49-42C5-AD86-FD1AAF2E4906}"/>
                </a:ext>
              </a:extLst>
            </p:cNvPr>
            <p:cNvSpPr txBox="1"/>
            <p:nvPr/>
          </p:nvSpPr>
          <p:spPr bwMode="gray">
            <a:xfrm>
              <a:off x="311701" y="1472445"/>
              <a:ext cx="2595629" cy="15155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鼻水・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鼻づまりに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2900"/>
                </a:lnSpc>
                <a:defRPr/>
              </a:pPr>
              <a:r>
                <a:rPr lang="ja-JP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のどの痛み、くしゃみに</a:t>
              </a:r>
              <a:endParaRPr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grpSp>
          <p:nvGrpSpPr>
            <p:cNvPr id="24597" name="グループ化 6">
              <a:extLst>
                <a:ext uri="{FF2B5EF4-FFF2-40B4-BE49-F238E27FC236}">
                  <a16:creationId xmlns:a16="http://schemas.microsoft.com/office/drawing/2014/main" id="{85100937-604D-43F9-A36D-98A9CDF11C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3341" y="1472445"/>
              <a:ext cx="5562828" cy="1517126"/>
              <a:chOff x="3353341" y="1472445"/>
              <a:chExt cx="5562828" cy="1517126"/>
            </a:xfrm>
          </p:grpSpPr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DD098681-3AAC-4807-9C25-5602EBE00A20}"/>
                  </a:ext>
                </a:extLst>
              </p:cNvPr>
              <p:cNvSpPr txBox="1"/>
              <p:nvPr/>
            </p:nvSpPr>
            <p:spPr bwMode="gray">
              <a:xfrm>
                <a:off x="3353428" y="1472445"/>
                <a:ext cx="2427350" cy="151553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hangingPunct="1">
                  <a:lnSpc>
                    <a:spcPts val="4100"/>
                  </a:lnSpc>
                  <a:defRPr/>
                </a:pPr>
                <a:r>
                  <a:rPr lang="ja-JP" altLang="en-US" sz="3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のどの痛み・</a:t>
                </a:r>
                <a:endParaRPr lang="en-US" altLang="ja-JP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  <a:p>
                <a:pPr algn="ctr" eaLnBrk="1" hangingPunct="1">
                  <a:lnSpc>
                    <a:spcPts val="4100"/>
                  </a:lnSpc>
                  <a:defRPr/>
                </a:pPr>
                <a:r>
                  <a:rPr lang="ja-JP" altLang="en-US" sz="3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発熱に</a:t>
                </a:r>
                <a:endParaRPr lang="en-US" altLang="ja-JP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  <a:p>
                <a:pPr algn="ctr" eaLnBrk="1" hangingPunct="1">
                  <a:lnSpc>
                    <a:spcPts val="2900"/>
                  </a:lnSpc>
                  <a:defRPr/>
                </a:pPr>
                <a:r>
                  <a:rPr lang="ja-JP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鼻づまり、たんに</a:t>
                </a:r>
                <a:endParaRPr lang="ja-JP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B21A156E-4148-4416-99B1-4562EBC71AB7}"/>
                  </a:ext>
                </a:extLst>
              </p:cNvPr>
              <p:cNvSpPr txBox="1"/>
              <p:nvPr/>
            </p:nvSpPr>
            <p:spPr bwMode="gray">
              <a:xfrm>
                <a:off x="6107811" y="1472445"/>
                <a:ext cx="2808358" cy="151712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hangingPunct="1">
                  <a:lnSpc>
                    <a:spcPts val="4100"/>
                  </a:lnSpc>
                  <a:defRPr/>
                </a:pPr>
                <a:r>
                  <a:rPr lang="ja-JP" altLang="en-US" sz="3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発熱・さむけ・</a:t>
                </a:r>
                <a:endParaRPr lang="en-US" altLang="ja-JP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  <a:p>
                <a:pPr algn="ctr" eaLnBrk="1" hangingPunct="1">
                  <a:lnSpc>
                    <a:spcPts val="4100"/>
                  </a:lnSpc>
                  <a:defRPr/>
                </a:pPr>
                <a:r>
                  <a:rPr lang="ja-JP" altLang="en-US" sz="3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頭痛に</a:t>
                </a:r>
                <a:endParaRPr lang="en-US" altLang="ja-JP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  <a:p>
                <a:pPr algn="ctr" eaLnBrk="1" hangingPunct="1">
                  <a:lnSpc>
                    <a:spcPts val="2900"/>
                  </a:lnSpc>
                  <a:defRPr/>
                </a:pPr>
                <a:r>
                  <a:rPr lang="ja-JP" altLang="en-US" sz="2000" spc="-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のどの痛み、関節の痛みに</a:t>
                </a:r>
                <a:endParaRPr lang="ja-JP" altLang="en-US" sz="28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</p:grpSp>
      </p:grpSp>
      <p:sp>
        <p:nvSpPr>
          <p:cNvPr id="32" name="角丸四角形 31">
            <a:extLst>
              <a:ext uri="{FF2B5EF4-FFF2-40B4-BE49-F238E27FC236}">
                <a16:creationId xmlns:a16="http://schemas.microsoft.com/office/drawing/2014/main" id="{5CDB4055-1FA2-4C67-8CB7-B2A33CD16B80}"/>
              </a:ext>
            </a:extLst>
          </p:cNvPr>
          <p:cNvSpPr/>
          <p:nvPr/>
        </p:nvSpPr>
        <p:spPr bwMode="gray">
          <a:xfrm>
            <a:off x="3095625" y="1330325"/>
            <a:ext cx="5895975" cy="3549650"/>
          </a:xfrm>
          <a:prstGeom prst="roundRect">
            <a:avLst>
              <a:gd name="adj" fmla="val 8478"/>
            </a:avLst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40DA2C4-B591-49EA-B887-B425AB3C7E72}"/>
              </a:ext>
            </a:extLst>
          </p:cNvPr>
          <p:cNvGrpSpPr>
            <a:grpSpLocks/>
          </p:cNvGrpSpPr>
          <p:nvPr/>
        </p:nvGrpSpPr>
        <p:grpSpPr bwMode="auto">
          <a:xfrm>
            <a:off x="0" y="4872038"/>
            <a:ext cx="9069388" cy="1771650"/>
            <a:chOff x="0" y="4871582"/>
            <a:chExt cx="9069444" cy="1771485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06E009EF-2564-46D8-AFD0-431E7C198BB1}"/>
                </a:ext>
              </a:extLst>
            </p:cNvPr>
            <p:cNvSpPr/>
            <p:nvPr/>
          </p:nvSpPr>
          <p:spPr bwMode="gray">
            <a:xfrm>
              <a:off x="0" y="5170004"/>
              <a:ext cx="8388402" cy="126988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5C92534D-175C-4F6C-9B24-E5961422C447}"/>
                </a:ext>
              </a:extLst>
            </p:cNvPr>
            <p:cNvSpPr txBox="1"/>
            <p:nvPr/>
          </p:nvSpPr>
          <p:spPr bwMode="gray">
            <a:xfrm>
              <a:off x="900119" y="5120796"/>
              <a:ext cx="6551652" cy="1323852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ts val="4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000" spc="3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どちらがいいのだろう？</a:t>
              </a:r>
              <a:endParaRPr lang="en-US" altLang="ja-JP" sz="4000" spc="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fontAlgn="auto" hangingPunct="1">
                <a:lnSpc>
                  <a:spcPts val="4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000" spc="3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お父さんに聞こう！</a:t>
              </a:r>
              <a:endParaRPr lang="en-US" altLang="ja-JP" sz="4000" spc="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pic>
          <p:nvPicPr>
            <p:cNvPr id="24595" name="図 8">
              <a:extLst>
                <a:ext uri="{FF2B5EF4-FFF2-40B4-BE49-F238E27FC236}">
                  <a16:creationId xmlns:a16="http://schemas.microsoft.com/office/drawing/2014/main" id="{1E61698A-C98B-490F-AFBF-4CE1F85A65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7506106" y="4871582"/>
              <a:ext cx="1563338" cy="1771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11645B23-5180-47A4-B48F-EB7A66ED75C1}"/>
              </a:ext>
            </a:extLst>
          </p:cNvPr>
          <p:cNvGrpSpPr>
            <a:grpSpLocks/>
          </p:cNvGrpSpPr>
          <p:nvPr/>
        </p:nvGrpSpPr>
        <p:grpSpPr bwMode="auto">
          <a:xfrm>
            <a:off x="311150" y="1470025"/>
            <a:ext cx="8604250" cy="1519238"/>
            <a:chOff x="311653" y="1517993"/>
            <a:chExt cx="8604470" cy="1518974"/>
          </a:xfrm>
        </p:grpSpPr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1E6C50E5-FF71-4597-8104-7E0A897366E0}"/>
                </a:ext>
              </a:extLst>
            </p:cNvPr>
            <p:cNvSpPr txBox="1"/>
            <p:nvPr/>
          </p:nvSpPr>
          <p:spPr bwMode="gray">
            <a:xfrm>
              <a:off x="311653" y="1521167"/>
              <a:ext cx="2595629" cy="15158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鼻水・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鼻づまりに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2900"/>
                </a:lnSpc>
                <a:defRPr/>
              </a:pPr>
              <a:r>
                <a:rPr lang="ja-JP" altLang="en-US" sz="20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のどの痛み</a:t>
              </a:r>
              <a:r>
                <a:rPr lang="ja-JP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、くしゃみに</a:t>
              </a:r>
              <a:endParaRPr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4507A2AC-15D1-4BD0-9766-DE8EF6F44965}"/>
                </a:ext>
              </a:extLst>
            </p:cNvPr>
            <p:cNvSpPr txBox="1"/>
            <p:nvPr/>
          </p:nvSpPr>
          <p:spPr bwMode="gray">
            <a:xfrm>
              <a:off x="3353381" y="1521167"/>
              <a:ext cx="2427350" cy="15158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のどの痛み・</a:t>
              </a:r>
              <a:endParaRPr lang="en-US" altLang="ja-JP" sz="34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発熱</a:t>
              </a: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に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2900"/>
                </a:lnSpc>
                <a:defRPr/>
              </a:pPr>
              <a:r>
                <a:rPr lang="ja-JP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鼻づまり、たんに</a:t>
              </a:r>
              <a:endParaRPr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AC4F4BF0-0759-4EDF-8FBF-A8DE7FF8DE04}"/>
                </a:ext>
              </a:extLst>
            </p:cNvPr>
            <p:cNvSpPr txBox="1"/>
            <p:nvPr/>
          </p:nvSpPr>
          <p:spPr bwMode="gray">
            <a:xfrm>
              <a:off x="6107764" y="1517993"/>
              <a:ext cx="2808359" cy="15158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発熱</a:t>
              </a: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・さむけ・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頭痛に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2900"/>
                </a:lnSpc>
                <a:defRPr/>
              </a:pPr>
              <a:r>
                <a:rPr lang="ja-JP" altLang="en-US" sz="2000" spc="-15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のどの痛み</a:t>
              </a:r>
              <a:r>
                <a:rPr lang="ja-JP" altLang="en-US" sz="2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、関節の痛みに</a:t>
              </a:r>
              <a:endParaRPr lang="ja-JP" altLang="en-US" sz="28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sp>
        <p:nvSpPr>
          <p:cNvPr id="24" name="テキスト ボックス 17">
            <a:extLst>
              <a:ext uri="{FF2B5EF4-FFF2-40B4-BE49-F238E27FC236}">
                <a16:creationId xmlns:a16="http://schemas.microsoft.com/office/drawing/2014/main" id="{2585DE8D-2A29-4640-9F01-A5569302C50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１０</a:t>
            </a:r>
          </a:p>
        </p:txBody>
      </p:sp>
      <p:pic>
        <p:nvPicPr>
          <p:cNvPr id="28" name="図 27" descr="グラフ, バブル チャート&#10;&#10;自動的に生成された説明">
            <a:extLst>
              <a:ext uri="{FF2B5EF4-FFF2-40B4-BE49-F238E27FC236}">
                <a16:creationId xmlns:a16="http://schemas.microsoft.com/office/drawing/2014/main" id="{FAB98BC4-E107-4B7D-AD85-8E38E6C3DA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33" y="3356992"/>
            <a:ext cx="2181996" cy="1482864"/>
          </a:xfrm>
          <a:prstGeom prst="rect">
            <a:avLst/>
          </a:prstGeom>
        </p:spPr>
      </p:pic>
      <p:pic>
        <p:nvPicPr>
          <p:cNvPr id="29" name="図 28" descr="グラフ&#10;&#10;自動的に生成された説明">
            <a:extLst>
              <a:ext uri="{FF2B5EF4-FFF2-40B4-BE49-F238E27FC236}">
                <a16:creationId xmlns:a16="http://schemas.microsoft.com/office/drawing/2014/main" id="{10CA38C1-E414-4140-9F2E-FC5BBF8896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730" y="3335338"/>
            <a:ext cx="2160358" cy="1468997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78152BB9-FBF7-4876-AA62-F2E5810541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90" y="3331656"/>
            <a:ext cx="2126748" cy="1465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E071E15-A94C-4332-892A-4BE320AFA944}"/>
              </a:ext>
            </a:extLst>
          </p:cNvPr>
          <p:cNvSpPr txBox="1"/>
          <p:nvPr/>
        </p:nvSpPr>
        <p:spPr bwMode="gray">
          <a:xfrm>
            <a:off x="423863" y="1973263"/>
            <a:ext cx="5915025" cy="188753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fontAlgn="auto" hangingPunct="1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4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● </a:t>
            </a:r>
            <a:r>
              <a:rPr lang="ja-JP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のど、熱、両方</a:t>
            </a:r>
            <a:endParaRPr lang="en-US" altLang="ja-JP" sz="5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fontAlgn="auto" hangingPunct="1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   </a:t>
            </a:r>
            <a:r>
              <a:rPr lang="ja-JP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つらい</a:t>
            </a:r>
            <a:endParaRPr lang="en-US" altLang="ja-JP" sz="5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テキスト ボックス 17">
            <a:extLst>
              <a:ext uri="{FF2B5EF4-FFF2-40B4-BE49-F238E27FC236}">
                <a16:creationId xmlns:a16="http://schemas.microsoft.com/office/drawing/2014/main" id="{FC8EC913-06C3-4FB9-BDED-3B306F528665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１１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1BC63DF-6F8B-461F-AB83-161689DD7003}"/>
              </a:ext>
            </a:extLst>
          </p:cNvPr>
          <p:cNvSpPr txBox="1"/>
          <p:nvPr/>
        </p:nvSpPr>
        <p:spPr bwMode="gray">
          <a:xfrm>
            <a:off x="0" y="874713"/>
            <a:ext cx="9148763" cy="708025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タケルくんのお父さんの症状</a:t>
            </a:r>
            <a:endParaRPr lang="en-US" altLang="ja-JP" sz="4000" dirty="0">
              <a:solidFill>
                <a:schemeClr val="accent6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1609F17-84F2-4D3E-B88B-E87FC136879C}"/>
              </a:ext>
            </a:extLst>
          </p:cNvPr>
          <p:cNvSpPr txBox="1"/>
          <p:nvPr/>
        </p:nvSpPr>
        <p:spPr bwMode="gray">
          <a:xfrm>
            <a:off x="423863" y="4205288"/>
            <a:ext cx="7532687" cy="177958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fontAlgn="auto" hangingPunct="1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4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● </a:t>
            </a:r>
            <a:r>
              <a:rPr lang="ja-JP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医師から高血圧と</a:t>
            </a:r>
            <a:endParaRPr lang="en-US" altLang="ja-JP" sz="5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fontAlgn="auto" hangingPunct="1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  診断されている</a:t>
            </a:r>
            <a:endParaRPr lang="en-US" altLang="ja-JP" sz="5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26630" name="図 8">
            <a:extLst>
              <a:ext uri="{FF2B5EF4-FFF2-40B4-BE49-F238E27FC236}">
                <a16:creationId xmlns:a16="http://schemas.microsoft.com/office/drawing/2014/main" id="{D773D14E-0E09-41A9-A41D-752E747F33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881"/>
          <a:stretch>
            <a:fillRect/>
          </a:stretch>
        </p:blipFill>
        <p:spPr bwMode="gray">
          <a:xfrm>
            <a:off x="5703888" y="1343025"/>
            <a:ext cx="3252787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 descr="グラフ&#10;&#10;自動的に生成された説明">
            <a:extLst>
              <a:ext uri="{FF2B5EF4-FFF2-40B4-BE49-F238E27FC236}">
                <a16:creationId xmlns:a16="http://schemas.microsoft.com/office/drawing/2014/main" id="{69E03270-A800-4215-AF85-19ECD0D616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638" y="2913063"/>
            <a:ext cx="2693012" cy="183119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0DCB3FDF-A89C-4247-BCFA-E168FC5427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551" y="2895664"/>
            <a:ext cx="2646849" cy="1824118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B542885-CC97-41AB-A067-8D266F9D696F}"/>
              </a:ext>
            </a:extLst>
          </p:cNvPr>
          <p:cNvSpPr txBox="1"/>
          <p:nvPr/>
        </p:nvSpPr>
        <p:spPr bwMode="gray">
          <a:xfrm>
            <a:off x="0" y="5003800"/>
            <a:ext cx="5040313" cy="554038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のんではいけない人：</a:t>
            </a:r>
            <a:r>
              <a:rPr lang="ja-JP" altLang="en-US" sz="30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高血圧</a:t>
            </a:r>
            <a:endParaRPr lang="en-US" altLang="ja-JP" sz="3000" dirty="0">
              <a:solidFill>
                <a:schemeClr val="accent6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85F3A5D-5145-466E-B6EE-1AC34F8390F9}"/>
              </a:ext>
            </a:extLst>
          </p:cNvPr>
          <p:cNvSpPr txBox="1"/>
          <p:nvPr/>
        </p:nvSpPr>
        <p:spPr bwMode="gray">
          <a:xfrm>
            <a:off x="3175" y="555625"/>
            <a:ext cx="9144000" cy="79692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タケルくんのお父さんにぴったりの薬</a:t>
            </a:r>
          </a:p>
        </p:txBody>
      </p:sp>
      <p:sp>
        <p:nvSpPr>
          <p:cNvPr id="22" name="角丸四角形吹き出し 21">
            <a:extLst>
              <a:ext uri="{FF2B5EF4-FFF2-40B4-BE49-F238E27FC236}">
                <a16:creationId xmlns:a16="http://schemas.microsoft.com/office/drawing/2014/main" id="{46A987E0-4CC3-4476-B651-8844D44AB0B2}"/>
              </a:ext>
            </a:extLst>
          </p:cNvPr>
          <p:cNvSpPr/>
          <p:nvPr/>
        </p:nvSpPr>
        <p:spPr bwMode="gray">
          <a:xfrm>
            <a:off x="501650" y="1484313"/>
            <a:ext cx="3870325" cy="1266825"/>
          </a:xfrm>
          <a:prstGeom prst="wedgeRoundRectCallout">
            <a:avLst>
              <a:gd name="adj1" fmla="val 21581"/>
              <a:gd name="adj2" fmla="val 73854"/>
              <a:gd name="adj3" fmla="val 16667"/>
            </a:avLst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角丸四角形吹き出し 22">
            <a:extLst>
              <a:ext uri="{FF2B5EF4-FFF2-40B4-BE49-F238E27FC236}">
                <a16:creationId xmlns:a16="http://schemas.microsoft.com/office/drawing/2014/main" id="{4905F955-305F-41D8-BB9E-065946DA67E0}"/>
              </a:ext>
            </a:extLst>
          </p:cNvPr>
          <p:cNvSpPr/>
          <p:nvPr/>
        </p:nvSpPr>
        <p:spPr bwMode="gray">
          <a:xfrm>
            <a:off x="4716463" y="1484313"/>
            <a:ext cx="3908425" cy="1266825"/>
          </a:xfrm>
          <a:prstGeom prst="wedgeRoundRectCallout">
            <a:avLst>
              <a:gd name="adj1" fmla="val 21003"/>
              <a:gd name="adj2" fmla="val 74791"/>
              <a:gd name="adj3" fmla="val 16667"/>
            </a:avLst>
          </a:prstGeom>
          <a:solidFill>
            <a:schemeClr val="bg1"/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35A08E5-C514-41CC-967F-DF0566CFF28F}"/>
              </a:ext>
            </a:extLst>
          </p:cNvPr>
          <p:cNvSpPr txBox="1"/>
          <p:nvPr/>
        </p:nvSpPr>
        <p:spPr bwMode="gray">
          <a:xfrm>
            <a:off x="576263" y="1612900"/>
            <a:ext cx="3735387" cy="1041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lnSpc>
                <a:spcPts val="4500"/>
              </a:lnSpc>
              <a:defRPr/>
            </a:pPr>
            <a:r>
              <a:rPr lang="ja-JP" altLang="en-US" sz="36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のどの痛み・発熱に</a:t>
            </a:r>
            <a:endParaRPr lang="en-US" altLang="ja-JP" sz="3600" spc="-15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lnSpc>
                <a:spcPts val="2900"/>
              </a:lnSpc>
              <a:defRPr/>
            </a:pP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鼻づまり、たんに</a:t>
            </a:r>
            <a:endParaRPr lang="ja-JP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F34700E-606E-4E2E-9E5E-06806BD2B31A}"/>
              </a:ext>
            </a:extLst>
          </p:cNvPr>
          <p:cNvSpPr txBox="1"/>
          <p:nvPr/>
        </p:nvSpPr>
        <p:spPr bwMode="gray">
          <a:xfrm>
            <a:off x="4716463" y="1612900"/>
            <a:ext cx="3908425" cy="1041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lnSpc>
                <a:spcPts val="4500"/>
              </a:lnSpc>
              <a:defRPr/>
            </a:pPr>
            <a:r>
              <a:rPr lang="ja-JP" altLang="en-US" sz="36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発熱・さむけ・頭痛に</a:t>
            </a:r>
            <a:endParaRPr lang="en-US" altLang="ja-JP" sz="3600" spc="-15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lnSpc>
                <a:spcPts val="2900"/>
              </a:lnSpc>
              <a:defRPr/>
            </a:pPr>
            <a:r>
              <a:rPr lang="ja-JP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のどの痛み、関節の痛みに</a:t>
            </a:r>
            <a:endParaRPr lang="ja-JP" altLang="en-US" sz="2800" spc="-15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8" name="角丸四角形 27">
            <a:extLst>
              <a:ext uri="{FF2B5EF4-FFF2-40B4-BE49-F238E27FC236}">
                <a16:creationId xmlns:a16="http://schemas.microsoft.com/office/drawing/2014/main" id="{2C1E5FA6-156D-4C48-B306-05D40BEB97CD}"/>
              </a:ext>
            </a:extLst>
          </p:cNvPr>
          <p:cNvSpPr/>
          <p:nvPr/>
        </p:nvSpPr>
        <p:spPr bwMode="gray">
          <a:xfrm>
            <a:off x="4597400" y="1363663"/>
            <a:ext cx="4222750" cy="3478212"/>
          </a:xfrm>
          <a:prstGeom prst="roundRect">
            <a:avLst>
              <a:gd name="adj" fmla="val 6509"/>
            </a:avLst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5DB3D2F8-8E1F-445B-84FA-693403E0A553}"/>
              </a:ext>
            </a:extLst>
          </p:cNvPr>
          <p:cNvCxnSpPr/>
          <p:nvPr/>
        </p:nvCxnSpPr>
        <p:spPr bwMode="gray">
          <a:xfrm>
            <a:off x="366713" y="5578475"/>
            <a:ext cx="4306887" cy="0"/>
          </a:xfrm>
          <a:prstGeom prst="line">
            <a:avLst/>
          </a:prstGeom>
          <a:ln w="57150" cap="rnd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9E73CED-8B42-4619-87A7-182E0EC58D30}"/>
              </a:ext>
            </a:extLst>
          </p:cNvPr>
          <p:cNvGrpSpPr>
            <a:grpSpLocks/>
          </p:cNvGrpSpPr>
          <p:nvPr/>
        </p:nvGrpSpPr>
        <p:grpSpPr bwMode="auto">
          <a:xfrm>
            <a:off x="7593013" y="4198938"/>
            <a:ext cx="1374775" cy="1384300"/>
            <a:chOff x="7593063" y="4198917"/>
            <a:chExt cx="1374698" cy="1383531"/>
          </a:xfrm>
        </p:grpSpPr>
        <p:sp>
          <p:nvSpPr>
            <p:cNvPr id="30" name="円形吹き出し 29">
              <a:extLst>
                <a:ext uri="{FF2B5EF4-FFF2-40B4-BE49-F238E27FC236}">
                  <a16:creationId xmlns:a16="http://schemas.microsoft.com/office/drawing/2014/main" id="{090DE662-BDA1-4A39-8B35-88F189B1EBE6}"/>
                </a:ext>
              </a:extLst>
            </p:cNvPr>
            <p:cNvSpPr/>
            <p:nvPr/>
          </p:nvSpPr>
          <p:spPr bwMode="gray">
            <a:xfrm>
              <a:off x="7593063" y="4198917"/>
              <a:ext cx="1374698" cy="1383531"/>
            </a:xfrm>
            <a:prstGeom prst="wedgeEllipseCallout">
              <a:avLst>
                <a:gd name="adj1" fmla="val -40731"/>
                <a:gd name="adj2" fmla="val -52567"/>
              </a:avLst>
            </a:prstGeom>
            <a:solidFill>
              <a:srgbClr val="C00000"/>
            </a:solidFill>
            <a:ln w="762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7666" name="テキスト ボックス 32">
              <a:extLst>
                <a:ext uri="{FF2B5EF4-FFF2-40B4-BE49-F238E27FC236}">
                  <a16:creationId xmlns:a16="http://schemas.microsoft.com/office/drawing/2014/main" id="{D75331FD-8278-4B63-A4C2-00B6DC591ECE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 rot="896012">
              <a:off x="7737143" y="4543107"/>
              <a:ext cx="111280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360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これ</a:t>
              </a:r>
              <a:r>
                <a:rPr lang="en-US" altLang="ja-JP" sz="360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!</a:t>
              </a:r>
              <a:endParaRPr lang="ja-JP" altLang="en-US" sz="36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sp>
        <p:nvSpPr>
          <p:cNvPr id="19" name="テキスト ボックス 17">
            <a:extLst>
              <a:ext uri="{FF2B5EF4-FFF2-40B4-BE49-F238E27FC236}">
                <a16:creationId xmlns:a16="http://schemas.microsoft.com/office/drawing/2014/main" id="{509FBF15-431D-4D32-8901-9524C4BF91D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１２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BE50F66-86D3-48A3-BBA0-1CD4754F4C5B}"/>
              </a:ext>
            </a:extLst>
          </p:cNvPr>
          <p:cNvGrpSpPr>
            <a:grpSpLocks/>
          </p:cNvGrpSpPr>
          <p:nvPr/>
        </p:nvGrpSpPr>
        <p:grpSpPr bwMode="auto">
          <a:xfrm>
            <a:off x="-7938" y="5792788"/>
            <a:ext cx="9210676" cy="1077912"/>
            <a:chOff x="-7343" y="5780756"/>
            <a:chExt cx="9209723" cy="1077244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9DB72BEA-731B-4EDB-A6A5-3F3A113E247E}"/>
                </a:ext>
              </a:extLst>
            </p:cNvPr>
            <p:cNvSpPr/>
            <p:nvPr/>
          </p:nvSpPr>
          <p:spPr bwMode="gray">
            <a:xfrm>
              <a:off x="594" y="5780756"/>
              <a:ext cx="9143054" cy="107724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3271D81A-2864-4644-9F90-47B3A58DF1E2}"/>
                </a:ext>
              </a:extLst>
            </p:cNvPr>
            <p:cNvSpPr txBox="1"/>
            <p:nvPr/>
          </p:nvSpPr>
          <p:spPr bwMode="gray">
            <a:xfrm>
              <a:off x="-7343" y="5910850"/>
              <a:ext cx="9209723" cy="769460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4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使える薬と使えない薬がある</a:t>
              </a:r>
              <a:endParaRPr lang="en-US" altLang="ja-JP" sz="6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2AEE1B28-AA6D-4455-8581-D242F9C3FF5F}"/>
              </a:ext>
            </a:extLst>
          </p:cNvPr>
          <p:cNvGrpSpPr>
            <a:grpSpLocks/>
          </p:cNvGrpSpPr>
          <p:nvPr/>
        </p:nvGrpSpPr>
        <p:grpSpPr bwMode="auto">
          <a:xfrm>
            <a:off x="596900" y="3827463"/>
            <a:ext cx="9615488" cy="2433637"/>
            <a:chOff x="596653" y="3827058"/>
            <a:chExt cx="9616677" cy="2434236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9FD067CE-532A-408E-9F31-62993AB489A3}"/>
                </a:ext>
              </a:extLst>
            </p:cNvPr>
            <p:cNvSpPr/>
            <p:nvPr/>
          </p:nvSpPr>
          <p:spPr bwMode="gray">
            <a:xfrm>
              <a:off x="596653" y="3827058"/>
              <a:ext cx="7201790" cy="2434236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40000">
                  <a:srgbClr val="FFEFBD">
                    <a:shade val="100000"/>
                    <a:satMod val="115000"/>
                  </a:srgbClr>
                </a:gs>
              </a:gsLst>
              <a:lin ang="10800000" scaled="0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80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E70DEDC4-8FE6-4E15-8AFE-7BA676AF3BC2}"/>
                </a:ext>
              </a:extLst>
            </p:cNvPr>
            <p:cNvSpPr/>
            <p:nvPr/>
          </p:nvSpPr>
          <p:spPr bwMode="gray">
            <a:xfrm>
              <a:off x="707792" y="4749622"/>
              <a:ext cx="9505538" cy="129730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4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●必要に応じて</a:t>
              </a:r>
              <a:r>
                <a:rPr lang="ja-JP" altLang="en-US" sz="3600" u="sng" dirty="0">
                  <a:solidFill>
                    <a:srgbClr val="40404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医師・薬剤師・</a:t>
              </a:r>
              <a:endParaRPr lang="en-US" altLang="ja-JP" sz="3600" u="sng" dirty="0">
                <a:solidFill>
                  <a:srgbClr val="40404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eaLnBrk="1" fontAlgn="auto" hangingPunct="1">
                <a:lnSpc>
                  <a:spcPts val="4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600" dirty="0">
                  <a:solidFill>
                    <a:srgbClr val="FF33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　</a:t>
              </a:r>
              <a:r>
                <a:rPr lang="ja-JP" altLang="en-US" sz="3600" u="sng" dirty="0">
                  <a:solidFill>
                    <a:srgbClr val="40404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 登録販売者</a:t>
              </a: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に相談すること。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1EAD85B-4F1F-4933-849B-87BCEA379824}"/>
                </a:ext>
              </a:extLst>
            </p:cNvPr>
            <p:cNvSpPr/>
            <p:nvPr/>
          </p:nvSpPr>
          <p:spPr bwMode="gray">
            <a:xfrm>
              <a:off x="707792" y="3923919"/>
              <a:ext cx="6623869" cy="6462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●</a:t>
              </a:r>
              <a:r>
                <a:rPr lang="ja-JP" altLang="en-US" sz="3600" dirty="0">
                  <a:solidFill>
                    <a:srgbClr val="C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使用上の注意</a:t>
              </a: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を確認すること。</a:t>
              </a:r>
            </a:p>
          </p:txBody>
        </p:sp>
      </p:grp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2F39A611-43C7-4E33-B92F-840C65D7F62A}"/>
              </a:ext>
            </a:extLst>
          </p:cNvPr>
          <p:cNvCxnSpPr/>
          <p:nvPr/>
        </p:nvCxnSpPr>
        <p:spPr bwMode="gray">
          <a:xfrm>
            <a:off x="1173163" y="1749425"/>
            <a:ext cx="7215187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4E59710-953F-416C-8F7B-169A17DD5EAC}"/>
              </a:ext>
            </a:extLst>
          </p:cNvPr>
          <p:cNvSpPr txBox="1"/>
          <p:nvPr/>
        </p:nvSpPr>
        <p:spPr bwMode="gray">
          <a:xfrm>
            <a:off x="1635125" y="839788"/>
            <a:ext cx="5868988" cy="83026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薬を選ぶ際のポイント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29701" name="グループ化 29">
            <a:extLst>
              <a:ext uri="{FF2B5EF4-FFF2-40B4-BE49-F238E27FC236}">
                <a16:creationId xmlns:a16="http://schemas.microsoft.com/office/drawing/2014/main" id="{3EEBC40D-E2A9-4C3F-92B1-FEE6D8401CBB}"/>
              </a:ext>
            </a:extLst>
          </p:cNvPr>
          <p:cNvGrpSpPr>
            <a:grpSpLocks/>
          </p:cNvGrpSpPr>
          <p:nvPr/>
        </p:nvGrpSpPr>
        <p:grpSpPr bwMode="auto">
          <a:xfrm>
            <a:off x="596900" y="2060575"/>
            <a:ext cx="7443788" cy="1584325"/>
            <a:chOff x="596653" y="2060848"/>
            <a:chExt cx="7443851" cy="1584176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E0C41A57-BE86-4F64-AA45-100C181AC156}"/>
                </a:ext>
              </a:extLst>
            </p:cNvPr>
            <p:cNvSpPr/>
            <p:nvPr/>
          </p:nvSpPr>
          <p:spPr bwMode="gray">
            <a:xfrm>
              <a:off x="596653" y="2060848"/>
              <a:ext cx="7200961" cy="1584176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40000">
                  <a:srgbClr val="FFEFBD">
                    <a:shade val="100000"/>
                    <a:satMod val="115000"/>
                  </a:srgbClr>
                </a:gs>
              </a:gsLst>
              <a:lin ang="10800000" scaled="0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80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A985BABA-0A61-407A-94C9-B527F780EE29}"/>
                </a:ext>
              </a:extLst>
            </p:cNvPr>
            <p:cNvSpPr/>
            <p:nvPr/>
          </p:nvSpPr>
          <p:spPr bwMode="gray">
            <a:xfrm>
              <a:off x="707779" y="2229107"/>
              <a:ext cx="7332725" cy="129845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4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●自分の</a:t>
              </a:r>
              <a:r>
                <a:rPr lang="ja-JP" altLang="en-US" sz="3600" dirty="0">
                  <a:solidFill>
                    <a:srgbClr val="C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症状</a:t>
              </a: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に適した薬を</a:t>
              </a:r>
              <a:endParaRPr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eaLnBrk="1" fontAlgn="auto" hangingPunct="1">
                <a:lnSpc>
                  <a:spcPts val="4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   </a:t>
              </a: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選ぶこと。</a:t>
              </a:r>
              <a:endParaRPr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sp>
        <p:nvSpPr>
          <p:cNvPr id="3" name="円/楕円 2">
            <a:extLst>
              <a:ext uri="{FF2B5EF4-FFF2-40B4-BE49-F238E27FC236}">
                <a16:creationId xmlns:a16="http://schemas.microsoft.com/office/drawing/2014/main" id="{A38D6BE3-C1F8-4F18-AF46-598F2D7B3377}"/>
              </a:ext>
            </a:extLst>
          </p:cNvPr>
          <p:cNvSpPr/>
          <p:nvPr/>
        </p:nvSpPr>
        <p:spPr bwMode="gray">
          <a:xfrm rot="20875821">
            <a:off x="495300" y="828675"/>
            <a:ext cx="1028700" cy="10271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9703" name="テキスト ボックス 3">
            <a:extLst>
              <a:ext uri="{FF2B5EF4-FFF2-40B4-BE49-F238E27FC236}">
                <a16:creationId xmlns:a16="http://schemas.microsoft.com/office/drawing/2014/main" id="{570BEFFA-A564-4E15-91AF-FA0AB7186B3B}"/>
              </a:ext>
            </a:extLst>
          </p:cNvPr>
          <p:cNvSpPr txBox="1">
            <a:spLocks noChangeArrowheads="1"/>
          </p:cNvSpPr>
          <p:nvPr/>
        </p:nvSpPr>
        <p:spPr bwMode="gray">
          <a:xfrm rot="-724179">
            <a:off x="590550" y="836613"/>
            <a:ext cx="8763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54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！</a:t>
            </a:r>
          </a:p>
        </p:txBody>
      </p:sp>
      <p:sp>
        <p:nvSpPr>
          <p:cNvPr id="16" name="テキスト ボックス 17">
            <a:extLst>
              <a:ext uri="{FF2B5EF4-FFF2-40B4-BE49-F238E27FC236}">
                <a16:creationId xmlns:a16="http://schemas.microsoft.com/office/drawing/2014/main" id="{EB38D607-0EE9-49A5-A55A-B8B74FA7A280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１３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D0CF4A8B-4A22-4CA8-BF26-5B7EE2B0AA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gray">
          <a:xfrm>
            <a:off x="6850063" y="1876425"/>
            <a:ext cx="2136775" cy="46831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17">
            <a:extLst>
              <a:ext uri="{FF2B5EF4-FFF2-40B4-BE49-F238E27FC236}">
                <a16:creationId xmlns:a16="http://schemas.microsoft.com/office/drawing/2014/main" id="{A39DCB72-8788-47BE-B872-5D994D528B9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１４</a:t>
            </a:r>
          </a:p>
        </p:txBody>
      </p:sp>
      <p:sp>
        <p:nvSpPr>
          <p:cNvPr id="12" name="角丸四角形 11">
            <a:extLst>
              <a:ext uri="{FF2B5EF4-FFF2-40B4-BE49-F238E27FC236}">
                <a16:creationId xmlns:a16="http://schemas.microsoft.com/office/drawing/2014/main" id="{F6E60F71-D21F-4E13-B2A9-4FAEC5982AC4}"/>
              </a:ext>
            </a:extLst>
          </p:cNvPr>
          <p:cNvSpPr/>
          <p:nvPr/>
        </p:nvSpPr>
        <p:spPr bwMode="gray">
          <a:xfrm>
            <a:off x="554038" y="2781300"/>
            <a:ext cx="8007350" cy="3527425"/>
          </a:xfrm>
          <a:prstGeom prst="roundRect">
            <a:avLst>
              <a:gd name="adj" fmla="val 11563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75000"/>
                </a:schemeClr>
              </a:gs>
            </a:gsLst>
            <a:lin ang="5400000" scaled="0"/>
          </a:gra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D3F19A9-B1C5-42AA-BA47-E2CE148489A5}"/>
              </a:ext>
            </a:extLst>
          </p:cNvPr>
          <p:cNvSpPr txBox="1"/>
          <p:nvPr/>
        </p:nvSpPr>
        <p:spPr bwMode="gray">
          <a:xfrm>
            <a:off x="766763" y="908050"/>
            <a:ext cx="7677150" cy="1708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選んだ薬、</a:t>
            </a:r>
            <a:endParaRPr lang="en-US" altLang="ja-JP" sz="4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正しくのめるだろうか。</a:t>
            </a:r>
            <a:endParaRPr lang="en-US" altLang="ja-JP" sz="4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5FBF496-BCDF-425C-A8C0-C1756A48116E}"/>
              </a:ext>
            </a:extLst>
          </p:cNvPr>
          <p:cNvSpPr txBox="1"/>
          <p:nvPr/>
        </p:nvSpPr>
        <p:spPr bwMode="gray">
          <a:xfrm>
            <a:off x="812800" y="3805238"/>
            <a:ext cx="7675563" cy="222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5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タケルくんとお父さん、それぞれの薬の のみ方を調べ、ワークシートに記入しよう。</a:t>
            </a:r>
            <a:endParaRPr lang="en-US" altLang="ja-JP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30726" name="グループ化 15">
            <a:extLst>
              <a:ext uri="{FF2B5EF4-FFF2-40B4-BE49-F238E27FC236}">
                <a16:creationId xmlns:a16="http://schemas.microsoft.com/office/drawing/2014/main" id="{B06C3034-A42B-4820-BDDA-26F351E54C82}"/>
              </a:ext>
            </a:extLst>
          </p:cNvPr>
          <p:cNvGrpSpPr>
            <a:grpSpLocks/>
          </p:cNvGrpSpPr>
          <p:nvPr/>
        </p:nvGrpSpPr>
        <p:grpSpPr bwMode="auto">
          <a:xfrm>
            <a:off x="835025" y="3132138"/>
            <a:ext cx="3854450" cy="649287"/>
            <a:chOff x="3018700" y="1500783"/>
            <a:chExt cx="3856818" cy="648072"/>
          </a:xfrm>
        </p:grpSpPr>
        <p:sp>
          <p:nvSpPr>
            <p:cNvPr id="16" name="角丸四角形 15">
              <a:extLst>
                <a:ext uri="{FF2B5EF4-FFF2-40B4-BE49-F238E27FC236}">
                  <a16:creationId xmlns:a16="http://schemas.microsoft.com/office/drawing/2014/main" id="{79151922-3FA9-47C9-8D02-9BD67DB1BAD0}"/>
                </a:ext>
              </a:extLst>
            </p:cNvPr>
            <p:cNvSpPr/>
            <p:nvPr/>
          </p:nvSpPr>
          <p:spPr bwMode="gray">
            <a:xfrm>
              <a:off x="3018700" y="1500783"/>
              <a:ext cx="3771972" cy="64807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solidFill>
                  <a:srgbClr val="4C9BC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46CE8A8B-2314-4CEA-8140-B7A7276A55E8}"/>
                </a:ext>
              </a:extLst>
            </p:cNvPr>
            <p:cNvSpPr/>
            <p:nvPr/>
          </p:nvSpPr>
          <p:spPr bwMode="gray">
            <a:xfrm>
              <a:off x="3050470" y="1524550"/>
              <a:ext cx="3825048" cy="583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2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グループで考えよう！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AFCE6F-9FEE-4E4C-B275-4FD0AA1DB957}"/>
              </a:ext>
            </a:extLst>
          </p:cNvPr>
          <p:cNvSpPr txBox="1"/>
          <p:nvPr/>
        </p:nvSpPr>
        <p:spPr bwMode="gray">
          <a:xfrm>
            <a:off x="0" y="609600"/>
            <a:ext cx="9144000" cy="79692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薬の のみ方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82D3A6D-7995-401C-94B2-B27837202BBE}"/>
              </a:ext>
            </a:extLst>
          </p:cNvPr>
          <p:cNvSpPr txBox="1"/>
          <p:nvPr/>
        </p:nvSpPr>
        <p:spPr bwMode="gray">
          <a:xfrm>
            <a:off x="2152650" y="3263900"/>
            <a:ext cx="6523038" cy="1077913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食後</a:t>
            </a:r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なるべく</a:t>
            </a:r>
            <a:r>
              <a:rPr lang="ja-JP" altLang="en-US" sz="32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３０分以内</a:t>
            </a:r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に、</a:t>
            </a:r>
            <a:endParaRPr lang="en-US" altLang="ja-JP" sz="32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水</a:t>
            </a:r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または</a:t>
            </a:r>
            <a:r>
              <a:rPr lang="ja-JP" altLang="en-US" sz="32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お湯</a:t>
            </a:r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で、</a:t>
            </a:r>
            <a:r>
              <a:rPr lang="ja-JP" altLang="en-US" sz="32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かまずに</a:t>
            </a:r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服用する。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A11FBA-95B7-442E-B531-5D2E0E8B623A}"/>
              </a:ext>
            </a:extLst>
          </p:cNvPr>
          <p:cNvSpPr txBox="1"/>
          <p:nvPr/>
        </p:nvSpPr>
        <p:spPr bwMode="gray">
          <a:xfrm>
            <a:off x="2425700" y="1350963"/>
            <a:ext cx="1924050" cy="585787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タケルくん</a:t>
            </a:r>
            <a:endParaRPr lang="en-US" altLang="ja-JP" sz="4800" dirty="0">
              <a:solidFill>
                <a:schemeClr val="accent6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6D509D2-7681-47C1-8250-500F766FC291}"/>
              </a:ext>
            </a:extLst>
          </p:cNvPr>
          <p:cNvSpPr txBox="1"/>
          <p:nvPr/>
        </p:nvSpPr>
        <p:spPr bwMode="gray">
          <a:xfrm>
            <a:off x="5503863" y="1368425"/>
            <a:ext cx="1720850" cy="585788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お父さん</a:t>
            </a:r>
            <a:endParaRPr lang="en-US" altLang="ja-JP" sz="3200" dirty="0">
              <a:solidFill>
                <a:schemeClr val="accent6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BC6C533-7356-4A50-A147-A1E6B9AC26B2}"/>
              </a:ext>
            </a:extLst>
          </p:cNvPr>
          <p:cNvSpPr txBox="1"/>
          <p:nvPr/>
        </p:nvSpPr>
        <p:spPr bwMode="gray">
          <a:xfrm>
            <a:off x="693738" y="3424238"/>
            <a:ext cx="1692275" cy="706437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用法</a:t>
            </a:r>
            <a:endParaRPr lang="en-US" altLang="ja-JP" sz="60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97B6BA2-89ED-42D2-B00C-7CE7885CBE4A}"/>
              </a:ext>
            </a:extLst>
          </p:cNvPr>
          <p:cNvSpPr txBox="1"/>
          <p:nvPr/>
        </p:nvSpPr>
        <p:spPr bwMode="gray">
          <a:xfrm>
            <a:off x="703263" y="4638675"/>
            <a:ext cx="1692275" cy="708025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用量</a:t>
            </a:r>
            <a:endParaRPr lang="en-US" altLang="ja-JP" sz="60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31752" name="図 2">
            <a:extLst>
              <a:ext uri="{FF2B5EF4-FFF2-40B4-BE49-F238E27FC236}">
                <a16:creationId xmlns:a16="http://schemas.microsoft.com/office/drawing/2014/main" id="{4B193B5D-3B26-4C2C-B246-421D58E2D3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50780"/>
          <a:stretch>
            <a:fillRect/>
          </a:stretch>
        </p:blipFill>
        <p:spPr bwMode="gray">
          <a:xfrm>
            <a:off x="6200775" y="1828800"/>
            <a:ext cx="18970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2D94387-B169-4ECD-8912-669EAEAA4D69}"/>
              </a:ext>
            </a:extLst>
          </p:cNvPr>
          <p:cNvCxnSpPr/>
          <p:nvPr/>
        </p:nvCxnSpPr>
        <p:spPr bwMode="gray">
          <a:xfrm>
            <a:off x="574675" y="4445000"/>
            <a:ext cx="783272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8C9EFDF6-CC07-4221-8765-55560C87CD35}"/>
              </a:ext>
            </a:extLst>
          </p:cNvPr>
          <p:cNvCxnSpPr/>
          <p:nvPr/>
        </p:nvCxnSpPr>
        <p:spPr bwMode="gray">
          <a:xfrm>
            <a:off x="574675" y="3200400"/>
            <a:ext cx="783272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9AA31A79-E67D-4AC4-B8DE-E6A948219750}"/>
              </a:ext>
            </a:extLst>
          </p:cNvPr>
          <p:cNvCxnSpPr/>
          <p:nvPr/>
        </p:nvCxnSpPr>
        <p:spPr bwMode="gray">
          <a:xfrm>
            <a:off x="2051050" y="3200400"/>
            <a:ext cx="0" cy="238601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ED65F019-48AE-4169-8657-D0DC31BE492E}"/>
              </a:ext>
            </a:extLst>
          </p:cNvPr>
          <p:cNvCxnSpPr/>
          <p:nvPr/>
        </p:nvCxnSpPr>
        <p:spPr bwMode="gray">
          <a:xfrm>
            <a:off x="4716463" y="1533525"/>
            <a:ext cx="0" cy="166687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B920210A-C215-4ADD-B5AC-8BC0B0FF2DCB}"/>
              </a:ext>
            </a:extLst>
          </p:cNvPr>
          <p:cNvCxnSpPr/>
          <p:nvPr/>
        </p:nvCxnSpPr>
        <p:spPr bwMode="gray">
          <a:xfrm>
            <a:off x="4716463" y="4432300"/>
            <a:ext cx="0" cy="115411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F13F4F50-73AE-4700-9CA6-3B5B17B42BFB}"/>
              </a:ext>
            </a:extLst>
          </p:cNvPr>
          <p:cNvCxnSpPr/>
          <p:nvPr/>
        </p:nvCxnSpPr>
        <p:spPr bwMode="gray">
          <a:xfrm>
            <a:off x="574675" y="5592763"/>
            <a:ext cx="7832725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659" name="グループ化 27658">
            <a:extLst>
              <a:ext uri="{FF2B5EF4-FFF2-40B4-BE49-F238E27FC236}">
                <a16:creationId xmlns:a16="http://schemas.microsoft.com/office/drawing/2014/main" id="{69788706-7920-426D-80D7-7451704560B4}"/>
              </a:ext>
            </a:extLst>
          </p:cNvPr>
          <p:cNvGrpSpPr>
            <a:grpSpLocks/>
          </p:cNvGrpSpPr>
          <p:nvPr/>
        </p:nvGrpSpPr>
        <p:grpSpPr bwMode="auto">
          <a:xfrm>
            <a:off x="2066925" y="4471988"/>
            <a:ext cx="5311775" cy="1077912"/>
            <a:chOff x="2067340" y="4539075"/>
            <a:chExt cx="5310881" cy="1077218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2C9E06C7-18C4-47F2-9CE4-D00151020E33}"/>
                </a:ext>
              </a:extLst>
            </p:cNvPr>
            <p:cNvSpPr txBox="1"/>
            <p:nvPr/>
          </p:nvSpPr>
          <p:spPr bwMode="gray">
            <a:xfrm>
              <a:off x="2067340" y="4539075"/>
              <a:ext cx="2652267" cy="1077218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１回</a:t>
              </a:r>
              <a:r>
                <a:rPr lang="ja-JP" altLang="en-US" sz="3200" dirty="0">
                  <a:solidFill>
                    <a:srgbClr val="C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１</a:t>
              </a:r>
              <a:r>
                <a:rPr lang="ja-JP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錠</a:t>
              </a:r>
              <a:endParaRPr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１日</a:t>
              </a:r>
              <a:r>
                <a:rPr lang="ja-JP" altLang="en-US" sz="3200" dirty="0">
                  <a:solidFill>
                    <a:srgbClr val="C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３</a:t>
              </a:r>
              <a:r>
                <a:rPr lang="ja-JP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回</a:t>
              </a:r>
              <a:endParaRPr lang="en-US" altLang="ja-JP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E74C0718-EAAE-433A-9E68-1560FBBA6E6F}"/>
                </a:ext>
              </a:extLst>
            </p:cNvPr>
            <p:cNvSpPr txBox="1"/>
            <p:nvPr/>
          </p:nvSpPr>
          <p:spPr bwMode="gray">
            <a:xfrm>
              <a:off x="4725955" y="4539075"/>
              <a:ext cx="2652266" cy="1077218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１回</a:t>
              </a:r>
              <a:r>
                <a:rPr lang="ja-JP" altLang="en-US" sz="3200" dirty="0">
                  <a:solidFill>
                    <a:srgbClr val="C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２</a:t>
              </a:r>
              <a:r>
                <a:rPr lang="ja-JP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錠</a:t>
              </a:r>
              <a:endParaRPr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１日</a:t>
              </a:r>
              <a:r>
                <a:rPr lang="ja-JP" altLang="en-US" sz="3200" dirty="0">
                  <a:solidFill>
                    <a:srgbClr val="C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３</a:t>
              </a:r>
              <a:r>
                <a:rPr lang="ja-JP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回</a:t>
              </a:r>
              <a:endParaRPr lang="en-US" altLang="ja-JP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sp>
        <p:nvSpPr>
          <p:cNvPr id="26" name="テキスト ボックス 17">
            <a:extLst>
              <a:ext uri="{FF2B5EF4-FFF2-40B4-BE49-F238E27FC236}">
                <a16:creationId xmlns:a16="http://schemas.microsoft.com/office/drawing/2014/main" id="{CA1D12A9-BB19-4ADF-8F02-1F332E1CE7B0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１５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5412B56-71D2-4040-9FC1-BA05A3F7312C}"/>
              </a:ext>
            </a:extLst>
          </p:cNvPr>
          <p:cNvGrpSpPr>
            <a:grpSpLocks/>
          </p:cNvGrpSpPr>
          <p:nvPr/>
        </p:nvGrpSpPr>
        <p:grpSpPr bwMode="auto">
          <a:xfrm>
            <a:off x="0" y="5794375"/>
            <a:ext cx="9309100" cy="1077913"/>
            <a:chOff x="-129" y="5780756"/>
            <a:chExt cx="9309384" cy="1077244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EADB5716-0BD7-48ED-A639-376B835F4DD9}"/>
                </a:ext>
              </a:extLst>
            </p:cNvPr>
            <p:cNvSpPr/>
            <p:nvPr/>
          </p:nvSpPr>
          <p:spPr bwMode="gray">
            <a:xfrm>
              <a:off x="-129" y="5780756"/>
              <a:ext cx="9144279" cy="107724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18440E04-E955-4E2B-B22E-909FBB925A35}"/>
                </a:ext>
              </a:extLst>
            </p:cNvPr>
            <p:cNvSpPr txBox="1"/>
            <p:nvPr/>
          </p:nvSpPr>
          <p:spPr bwMode="gray">
            <a:xfrm>
              <a:off x="99887" y="5910850"/>
              <a:ext cx="9209368" cy="769460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400" spc="-15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薬には、用法・用量が決められている</a:t>
              </a:r>
              <a:endParaRPr lang="en-US" altLang="ja-JP" sz="6600" spc="-1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pic>
        <p:nvPicPr>
          <p:cNvPr id="31764" name="図 26">
            <a:extLst>
              <a:ext uri="{FF2B5EF4-FFF2-40B4-BE49-F238E27FC236}">
                <a16:creationId xmlns:a16="http://schemas.microsoft.com/office/drawing/2014/main" id="{B7B8878A-07A3-4170-8BEA-9E7DC8178D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33446"/>
          <a:stretch>
            <a:fillRect/>
          </a:stretch>
        </p:blipFill>
        <p:spPr bwMode="gray">
          <a:xfrm>
            <a:off x="3490913" y="1900238"/>
            <a:ext cx="1012825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図 24" descr="グラフ, バブル チャート&#10;&#10;自動的に生成された説明">
            <a:extLst>
              <a:ext uri="{FF2B5EF4-FFF2-40B4-BE49-F238E27FC236}">
                <a16:creationId xmlns:a16="http://schemas.microsoft.com/office/drawing/2014/main" id="{B1D02C1B-2E58-4051-BCCF-2FAED0A78D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348" y="2229262"/>
            <a:ext cx="1258478" cy="855250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77F1886D-5C22-4B79-92DB-7461B48230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137" y="2227799"/>
            <a:ext cx="1258478" cy="86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17">
            <a:extLst>
              <a:ext uri="{FF2B5EF4-FFF2-40B4-BE49-F238E27FC236}">
                <a16:creationId xmlns:a16="http://schemas.microsoft.com/office/drawing/2014/main" id="{41F49451-E060-434E-9997-2C329BA9E5C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１６</a:t>
            </a:r>
          </a:p>
        </p:txBody>
      </p:sp>
      <p:sp>
        <p:nvSpPr>
          <p:cNvPr id="27" name="角丸四角形 26">
            <a:extLst>
              <a:ext uri="{FF2B5EF4-FFF2-40B4-BE49-F238E27FC236}">
                <a16:creationId xmlns:a16="http://schemas.microsoft.com/office/drawing/2014/main" id="{119FFEF1-4F4B-46BD-B795-C634CB649301}"/>
              </a:ext>
            </a:extLst>
          </p:cNvPr>
          <p:cNvSpPr/>
          <p:nvPr/>
        </p:nvSpPr>
        <p:spPr bwMode="gray">
          <a:xfrm>
            <a:off x="554038" y="2997200"/>
            <a:ext cx="8007350" cy="3006725"/>
          </a:xfrm>
          <a:prstGeom prst="roundRect">
            <a:avLst>
              <a:gd name="adj" fmla="val 11563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75000"/>
                </a:schemeClr>
              </a:gs>
            </a:gsLst>
            <a:lin ang="5400000" scaled="0"/>
          </a:gra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E659ABC-3FC1-4840-A441-F47421E8D753}"/>
              </a:ext>
            </a:extLst>
          </p:cNvPr>
          <p:cNvSpPr txBox="1"/>
          <p:nvPr/>
        </p:nvSpPr>
        <p:spPr bwMode="gray">
          <a:xfrm>
            <a:off x="766763" y="1052513"/>
            <a:ext cx="7677150" cy="1708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用法・用量は、</a:t>
            </a:r>
            <a:endParaRPr lang="en-US" altLang="ja-JP" sz="4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なぜ決められているのだろうか。</a:t>
            </a:r>
            <a:endParaRPr lang="en-US" altLang="ja-JP" sz="4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6DBDEBC-9036-491B-A83C-3CFE790574E8}"/>
              </a:ext>
            </a:extLst>
          </p:cNvPr>
          <p:cNvSpPr txBox="1"/>
          <p:nvPr/>
        </p:nvSpPr>
        <p:spPr bwMode="gray">
          <a:xfrm>
            <a:off x="812800" y="4157663"/>
            <a:ext cx="7675563" cy="1414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グループで話し合い、理由を考え</a:t>
            </a:r>
            <a:endParaRPr lang="en-US" altLang="ja-JP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ワークシートに記入しよう。</a:t>
            </a:r>
            <a:endParaRPr lang="en-US" altLang="ja-JP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33798" name="グループ化 15">
            <a:extLst>
              <a:ext uri="{FF2B5EF4-FFF2-40B4-BE49-F238E27FC236}">
                <a16:creationId xmlns:a16="http://schemas.microsoft.com/office/drawing/2014/main" id="{7712F4B2-D796-4967-8327-D63EFE231CA0}"/>
              </a:ext>
            </a:extLst>
          </p:cNvPr>
          <p:cNvGrpSpPr>
            <a:grpSpLocks/>
          </p:cNvGrpSpPr>
          <p:nvPr/>
        </p:nvGrpSpPr>
        <p:grpSpPr bwMode="auto">
          <a:xfrm>
            <a:off x="835025" y="3284538"/>
            <a:ext cx="3854450" cy="649287"/>
            <a:chOff x="3018700" y="1500783"/>
            <a:chExt cx="3856818" cy="648072"/>
          </a:xfrm>
        </p:grpSpPr>
        <p:sp>
          <p:nvSpPr>
            <p:cNvPr id="13" name="角丸四角形 12">
              <a:extLst>
                <a:ext uri="{FF2B5EF4-FFF2-40B4-BE49-F238E27FC236}">
                  <a16:creationId xmlns:a16="http://schemas.microsoft.com/office/drawing/2014/main" id="{774118DB-0A53-46FF-A07E-A381EB2F669B}"/>
                </a:ext>
              </a:extLst>
            </p:cNvPr>
            <p:cNvSpPr/>
            <p:nvPr/>
          </p:nvSpPr>
          <p:spPr bwMode="gray">
            <a:xfrm>
              <a:off x="3018700" y="1500783"/>
              <a:ext cx="3771972" cy="64807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solidFill>
                  <a:srgbClr val="4C9BC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73516FF4-43EE-4120-B76C-6FF9D33E5E1A}"/>
                </a:ext>
              </a:extLst>
            </p:cNvPr>
            <p:cNvSpPr/>
            <p:nvPr/>
          </p:nvSpPr>
          <p:spPr bwMode="gray">
            <a:xfrm>
              <a:off x="3050470" y="1524550"/>
              <a:ext cx="3825048" cy="583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2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グループで考えよう！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F4D40E9-69F1-4EE1-9A75-319DFD72EADB}"/>
              </a:ext>
            </a:extLst>
          </p:cNvPr>
          <p:cNvSpPr txBox="1"/>
          <p:nvPr/>
        </p:nvSpPr>
        <p:spPr bwMode="gray">
          <a:xfrm>
            <a:off x="0" y="2692400"/>
            <a:ext cx="9144000" cy="3467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6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１日３回、毎食後にのむ薬を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lnSpc>
                <a:spcPts val="6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学校に持ってくるのを忘れた！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lnSpc>
                <a:spcPts val="6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お昼にのめなかったとき、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lnSpc>
                <a:spcPts val="6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夜の薬は・・・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C152747-3FCC-4646-9429-C3BC71315DA2}"/>
              </a:ext>
            </a:extLst>
          </p:cNvPr>
          <p:cNvSpPr/>
          <p:nvPr/>
        </p:nvSpPr>
        <p:spPr bwMode="gray">
          <a:xfrm>
            <a:off x="0" y="1168400"/>
            <a:ext cx="8388350" cy="9461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36D8693-929C-450B-8240-8571BE61B084}"/>
              </a:ext>
            </a:extLst>
          </p:cNvPr>
          <p:cNvSpPr txBox="1"/>
          <p:nvPr/>
        </p:nvSpPr>
        <p:spPr bwMode="gray">
          <a:xfrm>
            <a:off x="468313" y="1249363"/>
            <a:ext cx="6551612" cy="70802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こんなとき、どうする？</a:t>
            </a:r>
          </a:p>
        </p:txBody>
      </p:sp>
      <p:pic>
        <p:nvPicPr>
          <p:cNvPr id="34821" name="図 8">
            <a:extLst>
              <a:ext uri="{FF2B5EF4-FFF2-40B4-BE49-F238E27FC236}">
                <a16:creationId xmlns:a16="http://schemas.microsoft.com/office/drawing/2014/main" id="{9FC5C831-B940-4076-946E-F19AA94EEC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226300" y="554038"/>
            <a:ext cx="1917700" cy="217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17">
            <a:extLst>
              <a:ext uri="{FF2B5EF4-FFF2-40B4-BE49-F238E27FC236}">
                <a16:creationId xmlns:a16="http://schemas.microsoft.com/office/drawing/2014/main" id="{50C59362-D9C5-47EA-8095-5CF296878CF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１７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EF70AA8E-03B6-4F1A-B04C-023608A9FB50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942975"/>
            <a:ext cx="9140825" cy="646113"/>
          </a:xfrm>
          <a:prstGeom prst="rect">
            <a:avLst/>
          </a:prstGeom>
          <a:solidFill>
            <a:srgbClr val="FFFFCC">
              <a:alpha val="0"/>
            </a:srgb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「健康な状態」とは、どんな状態だろうか。</a:t>
            </a:r>
            <a:endParaRPr lang="en-US" altLang="ja-JP" sz="3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3" name="テキスト ボックス 17">
            <a:extLst>
              <a:ext uri="{FF2B5EF4-FFF2-40B4-BE49-F238E27FC236}">
                <a16:creationId xmlns:a16="http://schemas.microsoft.com/office/drawing/2014/main" id="{1C866B87-C7C9-46D7-AF70-0ACC8AE2309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823325" y="6623050"/>
            <a:ext cx="3254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１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DE0A6C9-000D-4848-8CC1-E813A648807D}"/>
              </a:ext>
            </a:extLst>
          </p:cNvPr>
          <p:cNvSpPr txBox="1"/>
          <p:nvPr/>
        </p:nvSpPr>
        <p:spPr bwMode="gray">
          <a:xfrm>
            <a:off x="0" y="5301208"/>
            <a:ext cx="9144000" cy="677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8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映像を見て、健康について考えよう。</a:t>
            </a:r>
            <a:endParaRPr lang="en-US" altLang="ja-JP" sz="3800" dirty="0">
              <a:solidFill>
                <a:schemeClr val="accent6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" name="Picture 8" descr="C:\Users\Ohashi\Desktop\キャプチャー\WS000347.JPG">
            <a:extLst>
              <a:ext uri="{FF2B5EF4-FFF2-40B4-BE49-F238E27FC236}">
                <a16:creationId xmlns:a16="http://schemas.microsoft.com/office/drawing/2014/main" id="{91736851-B2DB-44CB-B676-DCA441AD6A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770" t="591" r="-1" b="1"/>
          <a:stretch/>
        </p:blipFill>
        <p:spPr bwMode="gray">
          <a:xfrm>
            <a:off x="1919288" y="2089150"/>
            <a:ext cx="5340350" cy="3005138"/>
          </a:xfrm>
          <a:prstGeom prst="rect">
            <a:avLst/>
          </a:prstGeom>
          <a:noFill/>
          <a:ln w="762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7ADFAF5-D11C-427A-ABFF-3D220988DB4E}"/>
              </a:ext>
            </a:extLst>
          </p:cNvPr>
          <p:cNvSpPr txBox="1"/>
          <p:nvPr/>
        </p:nvSpPr>
        <p:spPr>
          <a:xfrm>
            <a:off x="971600" y="6012717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※</a:t>
            </a:r>
            <a:r>
              <a:rPr kumimoji="1" lang="ja-JP" altLang="en-US" dirty="0">
                <a:solidFill>
                  <a:srgbClr val="FF0000"/>
                </a:solidFill>
              </a:rPr>
              <a:t>次のスライドで映像が再生されます。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B863C2E-67B5-4702-8316-A727EE0A25C5}"/>
              </a:ext>
            </a:extLst>
          </p:cNvPr>
          <p:cNvSpPr txBox="1"/>
          <p:nvPr/>
        </p:nvSpPr>
        <p:spPr bwMode="gray">
          <a:xfrm>
            <a:off x="695325" y="2587625"/>
            <a:ext cx="7996238" cy="355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① 昼の分もあわせて、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fontAlgn="auto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   </a:t>
            </a: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２回分のむ。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fontAlgn="auto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fontAlgn="auto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② 昼の分は抜いて、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fontAlgn="auto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  夜の分だけのむ。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273174C-743D-457C-A124-AF036468C36A}"/>
              </a:ext>
            </a:extLst>
          </p:cNvPr>
          <p:cNvSpPr/>
          <p:nvPr/>
        </p:nvSpPr>
        <p:spPr bwMode="gray">
          <a:xfrm>
            <a:off x="0" y="1168400"/>
            <a:ext cx="8388350" cy="9461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7286055-CB41-463D-BD7C-7012E31C6053}"/>
              </a:ext>
            </a:extLst>
          </p:cNvPr>
          <p:cNvSpPr txBox="1"/>
          <p:nvPr/>
        </p:nvSpPr>
        <p:spPr bwMode="gray">
          <a:xfrm>
            <a:off x="468313" y="1249363"/>
            <a:ext cx="6551612" cy="70802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こんなとき、どうする？</a:t>
            </a:r>
          </a:p>
        </p:txBody>
      </p:sp>
      <p:pic>
        <p:nvPicPr>
          <p:cNvPr id="36869" name="図 8">
            <a:extLst>
              <a:ext uri="{FF2B5EF4-FFF2-40B4-BE49-F238E27FC236}">
                <a16:creationId xmlns:a16="http://schemas.microsoft.com/office/drawing/2014/main" id="{F2C8F3E4-B379-4424-B26B-252161050B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226300" y="554038"/>
            <a:ext cx="1917700" cy="217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角丸四角形 1">
            <a:extLst>
              <a:ext uri="{FF2B5EF4-FFF2-40B4-BE49-F238E27FC236}">
                <a16:creationId xmlns:a16="http://schemas.microsoft.com/office/drawing/2014/main" id="{8B882C94-D7C2-4A69-A961-6C55CB245881}"/>
              </a:ext>
            </a:extLst>
          </p:cNvPr>
          <p:cNvSpPr/>
          <p:nvPr/>
        </p:nvSpPr>
        <p:spPr bwMode="gray">
          <a:xfrm>
            <a:off x="608013" y="4348163"/>
            <a:ext cx="7996237" cy="1908175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テキスト ボックス 17">
            <a:extLst>
              <a:ext uri="{FF2B5EF4-FFF2-40B4-BE49-F238E27FC236}">
                <a16:creationId xmlns:a16="http://schemas.microsoft.com/office/drawing/2014/main" id="{47D05D26-7E44-451C-8D06-90B1F138CA5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１８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グループ化 58">
            <a:extLst>
              <a:ext uri="{FF2B5EF4-FFF2-40B4-BE49-F238E27FC236}">
                <a16:creationId xmlns:a16="http://schemas.microsoft.com/office/drawing/2014/main" id="{278220E3-3C4C-41AF-BBCA-1AC7AAF2AF4F}"/>
              </a:ext>
            </a:extLst>
          </p:cNvPr>
          <p:cNvGrpSpPr>
            <a:grpSpLocks/>
          </p:cNvGrpSpPr>
          <p:nvPr/>
        </p:nvGrpSpPr>
        <p:grpSpPr bwMode="auto">
          <a:xfrm>
            <a:off x="223838" y="828675"/>
            <a:ext cx="8718550" cy="5670550"/>
            <a:chOff x="223109" y="827686"/>
            <a:chExt cx="8719339" cy="5614563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A4038A66-5E7D-4E1B-A6BE-66BF4DC3037B}"/>
                </a:ext>
              </a:extLst>
            </p:cNvPr>
            <p:cNvSpPr/>
            <p:nvPr/>
          </p:nvSpPr>
          <p:spPr bwMode="gray">
            <a:xfrm>
              <a:off x="223109" y="827686"/>
              <a:ext cx="8719339" cy="56145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" name="円/楕円 12">
              <a:extLst>
                <a:ext uri="{FF2B5EF4-FFF2-40B4-BE49-F238E27FC236}">
                  <a16:creationId xmlns:a16="http://schemas.microsoft.com/office/drawing/2014/main" id="{BB6C28B9-DA23-44CE-9761-AECDEBCFE598}"/>
                </a:ext>
              </a:extLst>
            </p:cNvPr>
            <p:cNvSpPr/>
            <p:nvPr/>
          </p:nvSpPr>
          <p:spPr bwMode="gray">
            <a:xfrm>
              <a:off x="327893" y="958148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" name="円/楕円 13">
              <a:extLst>
                <a:ext uri="{FF2B5EF4-FFF2-40B4-BE49-F238E27FC236}">
                  <a16:creationId xmlns:a16="http://schemas.microsoft.com/office/drawing/2014/main" id="{AE067CA5-1FC1-492D-8C88-C209FFC91B21}"/>
                </a:ext>
              </a:extLst>
            </p:cNvPr>
            <p:cNvSpPr/>
            <p:nvPr/>
          </p:nvSpPr>
          <p:spPr bwMode="gray">
            <a:xfrm>
              <a:off x="8663023" y="958148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6" name="円/楕円 15">
              <a:extLst>
                <a:ext uri="{FF2B5EF4-FFF2-40B4-BE49-F238E27FC236}">
                  <a16:creationId xmlns:a16="http://schemas.microsoft.com/office/drawing/2014/main" id="{3F182A46-20FD-46EA-AB8A-42D733D5BA90}"/>
                </a:ext>
              </a:extLst>
            </p:cNvPr>
            <p:cNvSpPr/>
            <p:nvPr/>
          </p:nvSpPr>
          <p:spPr bwMode="gray">
            <a:xfrm>
              <a:off x="327893" y="6153033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" name="円/楕円 16">
              <a:extLst>
                <a:ext uri="{FF2B5EF4-FFF2-40B4-BE49-F238E27FC236}">
                  <a16:creationId xmlns:a16="http://schemas.microsoft.com/office/drawing/2014/main" id="{954E268D-75B8-47AC-92F8-E039DE4CFC60}"/>
                </a:ext>
              </a:extLst>
            </p:cNvPr>
            <p:cNvSpPr/>
            <p:nvPr/>
          </p:nvSpPr>
          <p:spPr bwMode="gray">
            <a:xfrm>
              <a:off x="8663023" y="6153033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40BFE88-0D53-4DE3-8428-2BE21FE16D9A}"/>
              </a:ext>
            </a:extLst>
          </p:cNvPr>
          <p:cNvSpPr/>
          <p:nvPr/>
        </p:nvSpPr>
        <p:spPr bwMode="gray">
          <a:xfrm>
            <a:off x="563563" y="1677988"/>
            <a:ext cx="7993062" cy="4387850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●</a:t>
            </a:r>
            <a:r>
              <a:rPr lang="ja-JP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薬は、のむと、</a:t>
            </a:r>
            <a:r>
              <a:rPr lang="ja-JP" altLang="en-US" sz="44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成分が身体に</a:t>
            </a:r>
            <a:endParaRPr lang="en-US" altLang="ja-JP" sz="4400" dirty="0">
              <a:solidFill>
                <a:srgbClr val="C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fontAlgn="auto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吸収</a:t>
            </a:r>
            <a:r>
              <a:rPr lang="ja-JP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されて、効果をあらわす。</a:t>
            </a:r>
            <a:endParaRPr lang="en-US" altLang="ja-JP" sz="4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fontAlgn="auto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fontAlgn="auto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●</a:t>
            </a:r>
            <a:r>
              <a:rPr lang="ja-JP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吸収される薬の量が多すぎると　</a:t>
            </a:r>
            <a:endParaRPr lang="en-US" altLang="ja-JP" sz="4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fontAlgn="auto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 効果が強く出すぎることがあり、</a:t>
            </a:r>
            <a:endParaRPr lang="en-US" altLang="ja-JP" sz="4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fontAlgn="auto" hangingPunct="1">
              <a:lnSpc>
                <a:spcPts val="6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44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  </a:t>
            </a:r>
            <a:r>
              <a:rPr lang="ja-JP" altLang="en-US" sz="44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危険</a:t>
            </a:r>
            <a:r>
              <a:rPr lang="ja-JP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。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62A8A60B-773A-4ED9-A279-D0E6BE3250FE}"/>
              </a:ext>
            </a:extLst>
          </p:cNvPr>
          <p:cNvCxnSpPr/>
          <p:nvPr/>
        </p:nvCxnSpPr>
        <p:spPr bwMode="gray">
          <a:xfrm>
            <a:off x="4468813" y="2425700"/>
            <a:ext cx="3348037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82D47C86-F018-4AE6-97E6-5A04A6C7AFEC}"/>
              </a:ext>
            </a:extLst>
          </p:cNvPr>
          <p:cNvCxnSpPr/>
          <p:nvPr/>
        </p:nvCxnSpPr>
        <p:spPr bwMode="gray">
          <a:xfrm>
            <a:off x="1173163" y="5911850"/>
            <a:ext cx="1190625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7">
            <a:extLst>
              <a:ext uri="{FF2B5EF4-FFF2-40B4-BE49-F238E27FC236}">
                <a16:creationId xmlns:a16="http://schemas.microsoft.com/office/drawing/2014/main" id="{2EDC56FE-1C0A-483B-AFFF-77B96C881C7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１９</a:t>
            </a: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4430C1B1-CF18-44D8-AFFB-D9723DB7F683}"/>
              </a:ext>
            </a:extLst>
          </p:cNvPr>
          <p:cNvCxnSpPr/>
          <p:nvPr/>
        </p:nvCxnSpPr>
        <p:spPr bwMode="gray">
          <a:xfrm>
            <a:off x="1042988" y="3213100"/>
            <a:ext cx="1044575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グループ化 58">
            <a:extLst>
              <a:ext uri="{FF2B5EF4-FFF2-40B4-BE49-F238E27FC236}">
                <a16:creationId xmlns:a16="http://schemas.microsoft.com/office/drawing/2014/main" id="{0ACF47A2-DF07-4414-A664-C649F2802C1B}"/>
              </a:ext>
            </a:extLst>
          </p:cNvPr>
          <p:cNvGrpSpPr>
            <a:grpSpLocks/>
          </p:cNvGrpSpPr>
          <p:nvPr/>
        </p:nvGrpSpPr>
        <p:grpSpPr bwMode="auto">
          <a:xfrm>
            <a:off x="223838" y="828675"/>
            <a:ext cx="8718550" cy="5670550"/>
            <a:chOff x="223109" y="827686"/>
            <a:chExt cx="8719339" cy="5614563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DACAF925-74B4-4142-B51C-624F13095ED1}"/>
                </a:ext>
              </a:extLst>
            </p:cNvPr>
            <p:cNvSpPr/>
            <p:nvPr/>
          </p:nvSpPr>
          <p:spPr bwMode="gray">
            <a:xfrm>
              <a:off x="223109" y="827686"/>
              <a:ext cx="8719339" cy="56145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1" name="円/楕円 60">
              <a:extLst>
                <a:ext uri="{FF2B5EF4-FFF2-40B4-BE49-F238E27FC236}">
                  <a16:creationId xmlns:a16="http://schemas.microsoft.com/office/drawing/2014/main" id="{EF6B223A-CC5A-4431-8A90-957A3A552CFD}"/>
                </a:ext>
              </a:extLst>
            </p:cNvPr>
            <p:cNvSpPr/>
            <p:nvPr/>
          </p:nvSpPr>
          <p:spPr bwMode="gray">
            <a:xfrm>
              <a:off x="327893" y="958148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2" name="円/楕円 61">
              <a:extLst>
                <a:ext uri="{FF2B5EF4-FFF2-40B4-BE49-F238E27FC236}">
                  <a16:creationId xmlns:a16="http://schemas.microsoft.com/office/drawing/2014/main" id="{F6996CBA-3AAA-43E9-A4DA-0E0BC2114410}"/>
                </a:ext>
              </a:extLst>
            </p:cNvPr>
            <p:cNvSpPr/>
            <p:nvPr/>
          </p:nvSpPr>
          <p:spPr bwMode="gray">
            <a:xfrm>
              <a:off x="8663023" y="958148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3" name="円/楕円 62">
              <a:extLst>
                <a:ext uri="{FF2B5EF4-FFF2-40B4-BE49-F238E27FC236}">
                  <a16:creationId xmlns:a16="http://schemas.microsoft.com/office/drawing/2014/main" id="{829F0781-DE8B-4763-AAAA-3A2C4179016B}"/>
                </a:ext>
              </a:extLst>
            </p:cNvPr>
            <p:cNvSpPr/>
            <p:nvPr/>
          </p:nvSpPr>
          <p:spPr bwMode="gray">
            <a:xfrm>
              <a:off x="327893" y="6153033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4" name="円/楕円 63">
              <a:extLst>
                <a:ext uri="{FF2B5EF4-FFF2-40B4-BE49-F238E27FC236}">
                  <a16:creationId xmlns:a16="http://schemas.microsoft.com/office/drawing/2014/main" id="{655D7573-2BDC-44C5-8D89-02170E0870AD}"/>
                </a:ext>
              </a:extLst>
            </p:cNvPr>
            <p:cNvSpPr/>
            <p:nvPr/>
          </p:nvSpPr>
          <p:spPr bwMode="gray">
            <a:xfrm>
              <a:off x="8663023" y="6153033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pic>
        <p:nvPicPr>
          <p:cNvPr id="39939" name="図 12">
            <a:extLst>
              <a:ext uri="{FF2B5EF4-FFF2-40B4-BE49-F238E27FC236}">
                <a16:creationId xmlns:a16="http://schemas.microsoft.com/office/drawing/2014/main" id="{459E05F0-E4F9-4CB7-9A9E-383E892A72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1113" y="695325"/>
            <a:ext cx="9144000" cy="646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F21308C3-1DC2-47B6-95E8-EA0526234775}"/>
              </a:ext>
            </a:extLst>
          </p:cNvPr>
          <p:cNvGrpSpPr>
            <a:grpSpLocks/>
          </p:cNvGrpSpPr>
          <p:nvPr/>
        </p:nvGrpSpPr>
        <p:grpSpPr bwMode="auto">
          <a:xfrm>
            <a:off x="15875" y="692150"/>
            <a:ext cx="9144000" cy="6464300"/>
            <a:chOff x="15892" y="660135"/>
            <a:chExt cx="9143999" cy="6464523"/>
          </a:xfrm>
        </p:grpSpPr>
        <p:pic>
          <p:nvPicPr>
            <p:cNvPr id="39957" name="図 37">
              <a:extLst>
                <a:ext uri="{FF2B5EF4-FFF2-40B4-BE49-F238E27FC236}">
                  <a16:creationId xmlns:a16="http://schemas.microsoft.com/office/drawing/2014/main" id="{208E8C43-A4EB-4561-8DD2-499BFB8F17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5892" y="660135"/>
              <a:ext cx="9143999" cy="6464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9958" name="グループ化 38">
              <a:extLst>
                <a:ext uri="{FF2B5EF4-FFF2-40B4-BE49-F238E27FC236}">
                  <a16:creationId xmlns:a16="http://schemas.microsoft.com/office/drawing/2014/main" id="{4B96FD6E-6690-431A-8519-C32CC9E245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2342" y="2063533"/>
              <a:ext cx="2151063" cy="1152565"/>
              <a:chOff x="2092342" y="2063533"/>
              <a:chExt cx="2151063" cy="1152565"/>
            </a:xfrm>
          </p:grpSpPr>
          <p:grpSp>
            <p:nvGrpSpPr>
              <p:cNvPr id="39959" name="グループ化 39">
                <a:extLst>
                  <a:ext uri="{FF2B5EF4-FFF2-40B4-BE49-F238E27FC236}">
                    <a16:creationId xmlns:a16="http://schemas.microsoft.com/office/drawing/2014/main" id="{67FA93DA-7160-4980-A7F2-9F713BDF06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92342" y="2063533"/>
                <a:ext cx="2151063" cy="847754"/>
                <a:chOff x="2092342" y="2063533"/>
                <a:chExt cx="2151063" cy="847754"/>
              </a:xfrm>
            </p:grpSpPr>
            <p:sp>
              <p:nvSpPr>
                <p:cNvPr id="42" name="角丸四角形吹き出し 41">
                  <a:extLst>
                    <a:ext uri="{FF2B5EF4-FFF2-40B4-BE49-F238E27FC236}">
                      <a16:creationId xmlns:a16="http://schemas.microsoft.com/office/drawing/2014/main" id="{E395FC9E-6C16-47E9-BBFE-8677651CC804}"/>
                    </a:ext>
                  </a:extLst>
                </p:cNvPr>
                <p:cNvSpPr/>
                <p:nvPr/>
              </p:nvSpPr>
              <p:spPr bwMode="gray">
                <a:xfrm>
                  <a:off x="2092342" y="2063533"/>
                  <a:ext cx="2151063" cy="847754"/>
                </a:xfrm>
                <a:prstGeom prst="wedgeRoundRectCallout">
                  <a:avLst>
                    <a:gd name="adj1" fmla="val -14093"/>
                    <a:gd name="adj2" fmla="val 46467"/>
                    <a:gd name="adj3" fmla="val 16667"/>
                  </a:avLst>
                </a:prstGeom>
                <a:solidFill>
                  <a:schemeClr val="accent5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9962" name="テキスト ボックス 42">
                  <a:extLst>
                    <a:ext uri="{FF2B5EF4-FFF2-40B4-BE49-F238E27FC236}">
                      <a16:creationId xmlns:a16="http://schemas.microsoft.com/office/drawing/2014/main" id="{8FCA1DBC-F0D0-41AC-9729-D7F96FCBB16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gray">
                <a:xfrm>
                  <a:off x="2157791" y="2115094"/>
                  <a:ext cx="2020105" cy="707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kumimoji="1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/>
                  <a:r>
                    <a:rPr lang="ja-JP" altLang="en-US" sz="2000">
                      <a:solidFill>
                        <a:schemeClr val="bg1"/>
                      </a:solidFill>
                      <a:latin typeface="HGP創英角ｺﾞｼｯｸUB" panose="020B0900000000000000" pitchFamily="50" charset="-128"/>
                      <a:ea typeface="HGP創英角ｺﾞｼｯｸUB" panose="020B0900000000000000" pitchFamily="50" charset="-128"/>
                    </a:rPr>
                    <a:t>正しくのんだ場合</a:t>
                  </a:r>
                  <a:endParaRPr lang="en-US" altLang="ja-JP" sz="2000">
                    <a:solidFill>
                      <a:schemeClr val="bg1"/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endParaRPr>
                </a:p>
                <a:p>
                  <a:pPr algn="ctr"/>
                  <a:r>
                    <a:rPr lang="ja-JP" altLang="en-US" sz="2000">
                      <a:solidFill>
                        <a:schemeClr val="bg1"/>
                      </a:solidFill>
                      <a:latin typeface="HGP創英角ｺﾞｼｯｸUB" panose="020B0900000000000000" pitchFamily="50" charset="-128"/>
                      <a:ea typeface="HGP創英角ｺﾞｼｯｸUB" panose="020B0900000000000000" pitchFamily="50" charset="-128"/>
                    </a:rPr>
                    <a:t>（</a:t>
                  </a:r>
                  <a:r>
                    <a:rPr lang="en-US" altLang="ja-JP" sz="2000">
                      <a:solidFill>
                        <a:schemeClr val="bg1"/>
                      </a:solidFill>
                      <a:latin typeface="HGP創英角ｺﾞｼｯｸUB" panose="020B0900000000000000" pitchFamily="50" charset="-128"/>
                      <a:ea typeface="HGP創英角ｺﾞｼｯｸUB" panose="020B0900000000000000" pitchFamily="50" charset="-128"/>
                    </a:rPr>
                    <a:t>1</a:t>
                  </a:r>
                  <a:r>
                    <a:rPr lang="ja-JP" altLang="en-US" sz="2000">
                      <a:solidFill>
                        <a:schemeClr val="bg1"/>
                      </a:solidFill>
                      <a:latin typeface="HGP創英角ｺﾞｼｯｸUB" panose="020B0900000000000000" pitchFamily="50" charset="-128"/>
                      <a:ea typeface="HGP創英角ｺﾞｼｯｸUB" panose="020B0900000000000000" pitchFamily="50" charset="-128"/>
                    </a:rPr>
                    <a:t>日</a:t>
                  </a:r>
                  <a:r>
                    <a:rPr lang="en-US" altLang="ja-JP" sz="2000">
                      <a:solidFill>
                        <a:schemeClr val="bg1"/>
                      </a:solidFill>
                      <a:latin typeface="HGP創英角ｺﾞｼｯｸUB" panose="020B0900000000000000" pitchFamily="50" charset="-128"/>
                      <a:ea typeface="HGP創英角ｺﾞｼｯｸUB" panose="020B0900000000000000" pitchFamily="50" charset="-128"/>
                    </a:rPr>
                    <a:t>3</a:t>
                  </a:r>
                  <a:r>
                    <a:rPr lang="ja-JP" altLang="en-US" sz="2000">
                      <a:solidFill>
                        <a:schemeClr val="bg1"/>
                      </a:solidFill>
                      <a:latin typeface="HGP創英角ｺﾞｼｯｸUB" panose="020B0900000000000000" pitchFamily="50" charset="-128"/>
                      <a:ea typeface="HGP創英角ｺﾞｼｯｸUB" panose="020B0900000000000000" pitchFamily="50" charset="-128"/>
                    </a:rPr>
                    <a:t>回）</a:t>
                  </a:r>
                </a:p>
              </p:txBody>
            </p:sp>
          </p:grpSp>
          <p:sp>
            <p:nvSpPr>
              <p:cNvPr id="41" name="二等辺三角形 40">
                <a:extLst>
                  <a:ext uri="{FF2B5EF4-FFF2-40B4-BE49-F238E27FC236}">
                    <a16:creationId xmlns:a16="http://schemas.microsoft.com/office/drawing/2014/main" id="{1C82B090-E73B-4D56-8CA7-2E82F10A6C0B}"/>
                  </a:ext>
                </a:extLst>
              </p:cNvPr>
              <p:cNvSpPr/>
              <p:nvPr/>
            </p:nvSpPr>
            <p:spPr bwMode="gray">
              <a:xfrm rot="9000000">
                <a:off x="2944830" y="2793808"/>
                <a:ext cx="287337" cy="42229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75D0D550-8BC2-4F02-8326-A32BC321635F}"/>
              </a:ext>
            </a:extLst>
          </p:cNvPr>
          <p:cNvGrpSpPr>
            <a:grpSpLocks/>
          </p:cNvGrpSpPr>
          <p:nvPr/>
        </p:nvGrpSpPr>
        <p:grpSpPr bwMode="auto">
          <a:xfrm>
            <a:off x="0" y="646113"/>
            <a:ext cx="9144000" cy="6465887"/>
            <a:chOff x="13468" y="662558"/>
            <a:chExt cx="9144000" cy="6464523"/>
          </a:xfrm>
        </p:grpSpPr>
        <p:pic>
          <p:nvPicPr>
            <p:cNvPr id="39952" name="図 13">
              <a:extLst>
                <a:ext uri="{FF2B5EF4-FFF2-40B4-BE49-F238E27FC236}">
                  <a16:creationId xmlns:a16="http://schemas.microsoft.com/office/drawing/2014/main" id="{E161E4CA-4978-4EEA-9D09-4DC2256392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3468" y="662558"/>
              <a:ext cx="9144000" cy="6464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9953" name="グループ化 23">
              <a:extLst>
                <a:ext uri="{FF2B5EF4-FFF2-40B4-BE49-F238E27FC236}">
                  <a16:creationId xmlns:a16="http://schemas.microsoft.com/office/drawing/2014/main" id="{8EF43FB1-5DE2-4D2F-AFAB-490BCDFDDE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8781" y="1619618"/>
              <a:ext cx="2193925" cy="1160218"/>
              <a:chOff x="4418781" y="1619618"/>
              <a:chExt cx="2193925" cy="1160218"/>
            </a:xfrm>
          </p:grpSpPr>
          <p:sp>
            <p:nvSpPr>
              <p:cNvPr id="22" name="角丸四角形吹き出し 21">
                <a:extLst>
                  <a:ext uri="{FF2B5EF4-FFF2-40B4-BE49-F238E27FC236}">
                    <a16:creationId xmlns:a16="http://schemas.microsoft.com/office/drawing/2014/main" id="{96600B66-048E-4C58-9C2B-07C3E1074211}"/>
                  </a:ext>
                </a:extLst>
              </p:cNvPr>
              <p:cNvSpPr/>
              <p:nvPr/>
            </p:nvSpPr>
            <p:spPr bwMode="gray">
              <a:xfrm>
                <a:off x="4418781" y="1619618"/>
                <a:ext cx="2193925" cy="847546"/>
              </a:xfrm>
              <a:prstGeom prst="wedgeRoundRectCallout">
                <a:avLst>
                  <a:gd name="adj1" fmla="val -16922"/>
                  <a:gd name="adj2" fmla="val 46467"/>
                  <a:gd name="adj3" fmla="val 16667"/>
                </a:avLst>
              </a:prstGeom>
              <a:solidFill>
                <a:srgbClr val="FF797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9955" name="テキスト ボックス 22">
                <a:extLst>
                  <a:ext uri="{FF2B5EF4-FFF2-40B4-BE49-F238E27FC236}">
                    <a16:creationId xmlns:a16="http://schemas.microsoft.com/office/drawing/2014/main" id="{4B18438D-73E3-4440-9891-1182BE9828F2}"/>
                  </a:ext>
                </a:extLst>
              </p:cNvPr>
              <p:cNvSpPr txBox="1">
                <a:spLocks noChangeArrowheads="1"/>
              </p:cNvSpPr>
              <p:nvPr/>
            </p:nvSpPr>
            <p:spPr bwMode="gray">
              <a:xfrm>
                <a:off x="4477316" y="1650201"/>
                <a:ext cx="2077812" cy="707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2000">
                    <a:solidFill>
                      <a:schemeClr val="bg1"/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昼にのみ忘れ</a:t>
                </a:r>
                <a:endParaRPr lang="en-US" altLang="ja-JP" sz="200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  <a:p>
                <a:pPr algn="ctr"/>
                <a:r>
                  <a:rPr lang="ja-JP" altLang="en-US" sz="2000">
                    <a:solidFill>
                      <a:schemeClr val="bg1"/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夜に２回分のんだ</a:t>
                </a:r>
              </a:p>
            </p:txBody>
          </p:sp>
          <p:sp>
            <p:nvSpPr>
              <p:cNvPr id="20" name="二等辺三角形 19">
                <a:extLst>
                  <a:ext uri="{FF2B5EF4-FFF2-40B4-BE49-F238E27FC236}">
                    <a16:creationId xmlns:a16="http://schemas.microsoft.com/office/drawing/2014/main" id="{7AEDD244-3B22-490D-A9EA-40F8ACBC133F}"/>
                  </a:ext>
                </a:extLst>
              </p:cNvPr>
              <p:cNvSpPr/>
              <p:nvPr/>
            </p:nvSpPr>
            <p:spPr bwMode="gray">
              <a:xfrm rot="9000000">
                <a:off x="5123631" y="2357650"/>
                <a:ext cx="288925" cy="422186"/>
              </a:xfrm>
              <a:prstGeom prst="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DB46A070-8067-43B1-AD74-274C4716527C}"/>
              </a:ext>
            </a:extLst>
          </p:cNvPr>
          <p:cNvSpPr/>
          <p:nvPr/>
        </p:nvSpPr>
        <p:spPr bwMode="gray">
          <a:xfrm>
            <a:off x="4919663" y="2527300"/>
            <a:ext cx="2057400" cy="655638"/>
          </a:xfrm>
          <a:prstGeom prst="roundRect">
            <a:avLst>
              <a:gd name="adj" fmla="val 8478"/>
            </a:avLst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FD4DD77E-269E-4CD0-975A-D812273373DE}"/>
              </a:ext>
            </a:extLst>
          </p:cNvPr>
          <p:cNvSpPr/>
          <p:nvPr/>
        </p:nvSpPr>
        <p:spPr bwMode="gray">
          <a:xfrm>
            <a:off x="2935288" y="3994150"/>
            <a:ext cx="2262187" cy="1195388"/>
          </a:xfrm>
          <a:prstGeom prst="roundRect">
            <a:avLst>
              <a:gd name="adj" fmla="val 8478"/>
            </a:avLst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BC1DED0-C527-4639-A14C-42A35BA3D487}"/>
              </a:ext>
            </a:extLst>
          </p:cNvPr>
          <p:cNvGrpSpPr>
            <a:grpSpLocks/>
          </p:cNvGrpSpPr>
          <p:nvPr/>
        </p:nvGrpSpPr>
        <p:grpSpPr bwMode="auto">
          <a:xfrm>
            <a:off x="1624013" y="4106863"/>
            <a:ext cx="1314450" cy="1093787"/>
            <a:chOff x="1623217" y="4074207"/>
            <a:chExt cx="1314508" cy="1092607"/>
          </a:xfrm>
        </p:grpSpPr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1E41364B-68B0-4CB5-8B9F-F8EF2829FBFE}"/>
                </a:ext>
              </a:extLst>
            </p:cNvPr>
            <p:cNvCxnSpPr/>
            <p:nvPr/>
          </p:nvCxnSpPr>
          <p:spPr bwMode="gray">
            <a:xfrm flipH="1">
              <a:off x="2629736" y="4610203"/>
              <a:ext cx="307989" cy="0"/>
            </a:xfrm>
            <a:prstGeom prst="line">
              <a:avLst/>
            </a:prstGeom>
            <a:noFill/>
            <a:ln w="57150" cap="rnd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9951" name="テキスト ボックス 55">
              <a:extLst>
                <a:ext uri="{FF2B5EF4-FFF2-40B4-BE49-F238E27FC236}">
                  <a16:creationId xmlns:a16="http://schemas.microsoft.com/office/drawing/2014/main" id="{686D1073-9EFE-4A61-957C-3F7902032F03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623217" y="4074207"/>
              <a:ext cx="1047116" cy="1092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ts val="2600"/>
                </a:lnSpc>
              </a:pPr>
              <a:r>
                <a:rPr lang="ja-JP" altLang="en-US" sz="2400">
                  <a:solidFill>
                    <a:srgbClr val="C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効いて</a:t>
              </a:r>
              <a:endParaRPr lang="en-US" altLang="ja-JP" sz="240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>
                <a:lnSpc>
                  <a:spcPts val="2600"/>
                </a:lnSpc>
              </a:pPr>
              <a:r>
                <a:rPr lang="ja-JP" altLang="en-US" sz="2400">
                  <a:solidFill>
                    <a:srgbClr val="C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いない</a:t>
              </a:r>
              <a:endParaRPr lang="en-US" altLang="ja-JP" sz="240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>
                <a:lnSpc>
                  <a:spcPts val="2600"/>
                </a:lnSpc>
              </a:pPr>
              <a:r>
                <a:rPr lang="ja-JP" altLang="en-US" sz="2400">
                  <a:solidFill>
                    <a:srgbClr val="C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状態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5874A1B-F446-486B-AED2-29D0FE3CA3E5}"/>
              </a:ext>
            </a:extLst>
          </p:cNvPr>
          <p:cNvGrpSpPr>
            <a:grpSpLocks/>
          </p:cNvGrpSpPr>
          <p:nvPr/>
        </p:nvGrpSpPr>
        <p:grpSpPr bwMode="auto">
          <a:xfrm>
            <a:off x="5116513" y="3186113"/>
            <a:ext cx="1690687" cy="693737"/>
            <a:chOff x="5116513" y="3186113"/>
            <a:chExt cx="1691050" cy="694235"/>
          </a:xfrm>
        </p:grpSpPr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B1570EE4-5ED2-4C4C-B858-BFF71E751F81}"/>
                </a:ext>
              </a:extLst>
            </p:cNvPr>
            <p:cNvCxnSpPr/>
            <p:nvPr/>
          </p:nvCxnSpPr>
          <p:spPr bwMode="gray">
            <a:xfrm>
              <a:off x="5943778" y="3186113"/>
              <a:ext cx="0" cy="274834"/>
            </a:xfrm>
            <a:prstGeom prst="line">
              <a:avLst/>
            </a:prstGeom>
            <a:noFill/>
            <a:ln w="57150" cap="rnd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0" name="テキスト ボックス 47">
              <a:extLst>
                <a:ext uri="{FF2B5EF4-FFF2-40B4-BE49-F238E27FC236}">
                  <a16:creationId xmlns:a16="http://schemas.microsoft.com/office/drawing/2014/main" id="{368A0833-9A63-43DD-A096-F170A5BDFF25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5116513" y="3417869"/>
              <a:ext cx="1687512" cy="461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>
                <a:defRPr/>
              </a:pPr>
              <a:r>
                <a:rPr lang="ja-JP" altLang="en-US" sz="2400" dirty="0">
                  <a:ln w="63500">
                    <a:solidFill>
                      <a:schemeClr val="bg1"/>
                    </a:solidFill>
                  </a:ln>
                  <a:solidFill>
                    <a:srgbClr val="C000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危険な状態</a:t>
              </a:r>
            </a:p>
          </p:txBody>
        </p:sp>
        <p:sp>
          <p:nvSpPr>
            <p:cNvPr id="39949" name="テキスト ボックス 47">
              <a:extLst>
                <a:ext uri="{FF2B5EF4-FFF2-40B4-BE49-F238E27FC236}">
                  <a16:creationId xmlns:a16="http://schemas.microsoft.com/office/drawing/2014/main" id="{6A2D62A8-EDBB-4775-B971-ED5BA3426E93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5120051" y="3418367"/>
              <a:ext cx="1687512" cy="461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2400">
                  <a:solidFill>
                    <a:srgbClr val="C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危険な状態</a:t>
              </a:r>
            </a:p>
          </p:txBody>
        </p:sp>
      </p:grpSp>
      <p:sp>
        <p:nvSpPr>
          <p:cNvPr id="31" name="テキスト ボックス 17">
            <a:extLst>
              <a:ext uri="{FF2B5EF4-FFF2-40B4-BE49-F238E27FC236}">
                <a16:creationId xmlns:a16="http://schemas.microsoft.com/office/drawing/2014/main" id="{A4015C07-AA7D-4C2A-8D9C-5685EEC391F3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２０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51" grpId="0" animBg="1"/>
      <p:bldP spid="51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E0ED21B-2BF6-4233-A16C-3AC2CE7499FF}"/>
              </a:ext>
            </a:extLst>
          </p:cNvPr>
          <p:cNvSpPr txBox="1"/>
          <p:nvPr/>
        </p:nvSpPr>
        <p:spPr bwMode="gray">
          <a:xfrm>
            <a:off x="0" y="3073400"/>
            <a:ext cx="9144000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7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薬が苦くてのみにくいので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lnSpc>
                <a:spcPts val="7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あまいジュースで薬をのんだ。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47157D6-C0B6-488C-B0C4-DBCF26B2C800}"/>
              </a:ext>
            </a:extLst>
          </p:cNvPr>
          <p:cNvSpPr/>
          <p:nvPr/>
        </p:nvSpPr>
        <p:spPr bwMode="gray">
          <a:xfrm>
            <a:off x="0" y="1168400"/>
            <a:ext cx="8388350" cy="9461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D240493-2D44-40BC-B51C-E5005C9C0970}"/>
              </a:ext>
            </a:extLst>
          </p:cNvPr>
          <p:cNvSpPr txBox="1"/>
          <p:nvPr/>
        </p:nvSpPr>
        <p:spPr bwMode="gray">
          <a:xfrm>
            <a:off x="468313" y="1249363"/>
            <a:ext cx="6551612" cy="79692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こんな のみかた、あってる？</a:t>
            </a:r>
          </a:p>
        </p:txBody>
      </p:sp>
      <p:pic>
        <p:nvPicPr>
          <p:cNvPr id="40965" name="図 8">
            <a:extLst>
              <a:ext uri="{FF2B5EF4-FFF2-40B4-BE49-F238E27FC236}">
                <a16:creationId xmlns:a16="http://schemas.microsoft.com/office/drawing/2014/main" id="{55F0EE4A-9C47-43F7-86A8-9DC5AF0C85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226300" y="554038"/>
            <a:ext cx="1917700" cy="217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17">
            <a:extLst>
              <a:ext uri="{FF2B5EF4-FFF2-40B4-BE49-F238E27FC236}">
                <a16:creationId xmlns:a16="http://schemas.microsoft.com/office/drawing/2014/main" id="{AF53C072-7A11-4C2F-B848-2D0AFCB6C1D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２１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15E5D5B-8794-4610-B965-93F3B7685FF9}"/>
              </a:ext>
            </a:extLst>
          </p:cNvPr>
          <p:cNvSpPr txBox="1"/>
          <p:nvPr/>
        </p:nvSpPr>
        <p:spPr bwMode="gray">
          <a:xfrm>
            <a:off x="-107950" y="2630488"/>
            <a:ext cx="9113838" cy="3046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①　</a:t>
            </a:r>
            <a:r>
              <a:rPr lang="ja-JP" altLang="en-US" sz="66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</a:t>
            </a:r>
            <a:endParaRPr lang="en-US" altLang="ja-JP" sz="6000" spc="-3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6000" spc="-3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60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②　</a:t>
            </a:r>
            <a:r>
              <a:rPr lang="en-US" altLang="ja-JP" sz="66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×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8E0E771-E39A-4F7D-B2D4-A6544C90CB88}"/>
              </a:ext>
            </a:extLst>
          </p:cNvPr>
          <p:cNvSpPr/>
          <p:nvPr/>
        </p:nvSpPr>
        <p:spPr bwMode="gray">
          <a:xfrm>
            <a:off x="0" y="1168400"/>
            <a:ext cx="8388350" cy="9461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D459F8F-8227-41FE-90CE-3F742CABF592}"/>
              </a:ext>
            </a:extLst>
          </p:cNvPr>
          <p:cNvSpPr txBox="1"/>
          <p:nvPr/>
        </p:nvSpPr>
        <p:spPr bwMode="gray">
          <a:xfrm>
            <a:off x="468313" y="1249363"/>
            <a:ext cx="6551612" cy="79692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こんな のみかた、あってる？</a:t>
            </a:r>
          </a:p>
        </p:txBody>
      </p:sp>
      <p:pic>
        <p:nvPicPr>
          <p:cNvPr id="43013" name="図 8">
            <a:extLst>
              <a:ext uri="{FF2B5EF4-FFF2-40B4-BE49-F238E27FC236}">
                <a16:creationId xmlns:a16="http://schemas.microsoft.com/office/drawing/2014/main" id="{BCDC56AA-06F6-4614-A991-89A952B8B7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226300" y="554038"/>
            <a:ext cx="1917700" cy="217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角丸四角形 1">
            <a:extLst>
              <a:ext uri="{FF2B5EF4-FFF2-40B4-BE49-F238E27FC236}">
                <a16:creationId xmlns:a16="http://schemas.microsoft.com/office/drawing/2014/main" id="{D0EA53C3-DA58-4467-B24E-563E0CE85A76}"/>
              </a:ext>
            </a:extLst>
          </p:cNvPr>
          <p:cNvSpPr/>
          <p:nvPr/>
        </p:nvSpPr>
        <p:spPr bwMode="gray">
          <a:xfrm>
            <a:off x="2735263" y="4370388"/>
            <a:ext cx="3714750" cy="1581150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テキスト ボックス 17">
            <a:extLst>
              <a:ext uri="{FF2B5EF4-FFF2-40B4-BE49-F238E27FC236}">
                <a16:creationId xmlns:a16="http://schemas.microsoft.com/office/drawing/2014/main" id="{08C2A7FE-4CEC-4081-A066-211D27452DF5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２２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グループ化 58">
            <a:extLst>
              <a:ext uri="{FF2B5EF4-FFF2-40B4-BE49-F238E27FC236}">
                <a16:creationId xmlns:a16="http://schemas.microsoft.com/office/drawing/2014/main" id="{27194A41-0BA1-476F-B5A0-93A076601CBF}"/>
              </a:ext>
            </a:extLst>
          </p:cNvPr>
          <p:cNvGrpSpPr>
            <a:grpSpLocks/>
          </p:cNvGrpSpPr>
          <p:nvPr/>
        </p:nvGrpSpPr>
        <p:grpSpPr bwMode="auto">
          <a:xfrm>
            <a:off x="223838" y="828675"/>
            <a:ext cx="8718550" cy="5670550"/>
            <a:chOff x="223109" y="827686"/>
            <a:chExt cx="8719339" cy="5614563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3A6C38B1-586D-46FF-9B7C-24AB15EC388D}"/>
                </a:ext>
              </a:extLst>
            </p:cNvPr>
            <p:cNvSpPr/>
            <p:nvPr/>
          </p:nvSpPr>
          <p:spPr bwMode="gray">
            <a:xfrm>
              <a:off x="223109" y="827686"/>
              <a:ext cx="8719339" cy="56145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" name="円/楕円 17">
              <a:extLst>
                <a:ext uri="{FF2B5EF4-FFF2-40B4-BE49-F238E27FC236}">
                  <a16:creationId xmlns:a16="http://schemas.microsoft.com/office/drawing/2014/main" id="{CECC4F83-1E62-404F-A4D0-8138AAD45328}"/>
                </a:ext>
              </a:extLst>
            </p:cNvPr>
            <p:cNvSpPr/>
            <p:nvPr/>
          </p:nvSpPr>
          <p:spPr bwMode="gray">
            <a:xfrm>
              <a:off x="327893" y="958148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9" name="円/楕円 18">
              <a:extLst>
                <a:ext uri="{FF2B5EF4-FFF2-40B4-BE49-F238E27FC236}">
                  <a16:creationId xmlns:a16="http://schemas.microsoft.com/office/drawing/2014/main" id="{978B019A-EE58-471C-81DF-835755933C10}"/>
                </a:ext>
              </a:extLst>
            </p:cNvPr>
            <p:cNvSpPr/>
            <p:nvPr/>
          </p:nvSpPr>
          <p:spPr bwMode="gray">
            <a:xfrm>
              <a:off x="8663023" y="958148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" name="円/楕円 19">
              <a:extLst>
                <a:ext uri="{FF2B5EF4-FFF2-40B4-BE49-F238E27FC236}">
                  <a16:creationId xmlns:a16="http://schemas.microsoft.com/office/drawing/2014/main" id="{44E803DD-6173-48FB-ABD5-D7904D932B13}"/>
                </a:ext>
              </a:extLst>
            </p:cNvPr>
            <p:cNvSpPr/>
            <p:nvPr/>
          </p:nvSpPr>
          <p:spPr bwMode="gray">
            <a:xfrm>
              <a:off x="327893" y="6153033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1" name="円/楕円 20">
              <a:extLst>
                <a:ext uri="{FF2B5EF4-FFF2-40B4-BE49-F238E27FC236}">
                  <a16:creationId xmlns:a16="http://schemas.microsoft.com/office/drawing/2014/main" id="{D4ECBE20-9B1F-443E-A974-CFA00F5C7ECE}"/>
                </a:ext>
              </a:extLst>
            </p:cNvPr>
            <p:cNvSpPr/>
            <p:nvPr/>
          </p:nvSpPr>
          <p:spPr bwMode="gray">
            <a:xfrm>
              <a:off x="8663023" y="6153033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04DC7EC-B5C0-4B0A-840B-7A2DB84D8A17}"/>
              </a:ext>
            </a:extLst>
          </p:cNvPr>
          <p:cNvSpPr/>
          <p:nvPr/>
        </p:nvSpPr>
        <p:spPr bwMode="gray">
          <a:xfrm>
            <a:off x="1588" y="2259013"/>
            <a:ext cx="9155112" cy="30178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水</a:t>
            </a: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か</a:t>
            </a:r>
            <a:r>
              <a:rPr lang="ja-JP" altLang="en-US" sz="48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お湯</a:t>
            </a: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以外でのむと、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薬の成分と結びついて、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吸収が悪く</a:t>
            </a: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なることがある。</a:t>
            </a: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097969CA-3A91-4CC3-B764-9299F3A0EFE4}"/>
              </a:ext>
            </a:extLst>
          </p:cNvPr>
          <p:cNvCxnSpPr/>
          <p:nvPr/>
        </p:nvCxnSpPr>
        <p:spPr bwMode="gray">
          <a:xfrm>
            <a:off x="1508125" y="3214688"/>
            <a:ext cx="6477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08D7DBE9-1048-443C-94DC-4B7353050A3C}"/>
              </a:ext>
            </a:extLst>
          </p:cNvPr>
          <p:cNvCxnSpPr/>
          <p:nvPr/>
        </p:nvCxnSpPr>
        <p:spPr bwMode="gray">
          <a:xfrm>
            <a:off x="2743200" y="3214688"/>
            <a:ext cx="11811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26D17A60-F347-4372-9FDD-2D8094FD2A82}"/>
              </a:ext>
            </a:extLst>
          </p:cNvPr>
          <p:cNvCxnSpPr/>
          <p:nvPr/>
        </p:nvCxnSpPr>
        <p:spPr bwMode="gray">
          <a:xfrm>
            <a:off x="1171575" y="5278438"/>
            <a:ext cx="2824163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7">
            <a:extLst>
              <a:ext uri="{FF2B5EF4-FFF2-40B4-BE49-F238E27FC236}">
                <a16:creationId xmlns:a16="http://schemas.microsoft.com/office/drawing/2014/main" id="{65E6B6F3-09CB-4461-B69A-3B8B4BF9C89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２３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グループ化 58">
            <a:extLst>
              <a:ext uri="{FF2B5EF4-FFF2-40B4-BE49-F238E27FC236}">
                <a16:creationId xmlns:a16="http://schemas.microsoft.com/office/drawing/2014/main" id="{7BE64FCC-0181-4394-861C-9FC60C93ECFE}"/>
              </a:ext>
            </a:extLst>
          </p:cNvPr>
          <p:cNvGrpSpPr>
            <a:grpSpLocks/>
          </p:cNvGrpSpPr>
          <p:nvPr/>
        </p:nvGrpSpPr>
        <p:grpSpPr bwMode="auto">
          <a:xfrm>
            <a:off x="223838" y="828675"/>
            <a:ext cx="8718550" cy="5670550"/>
            <a:chOff x="223109" y="827686"/>
            <a:chExt cx="8719339" cy="5614563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B7A38F43-23C7-4A5A-ADAF-CA9308487B71}"/>
                </a:ext>
              </a:extLst>
            </p:cNvPr>
            <p:cNvSpPr/>
            <p:nvPr/>
          </p:nvSpPr>
          <p:spPr bwMode="gray">
            <a:xfrm>
              <a:off x="223109" y="827686"/>
              <a:ext cx="8719339" cy="56145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12" name="円/楕円 11">
              <a:extLst>
                <a:ext uri="{FF2B5EF4-FFF2-40B4-BE49-F238E27FC236}">
                  <a16:creationId xmlns:a16="http://schemas.microsoft.com/office/drawing/2014/main" id="{94709EAB-88A2-45BD-A734-69B7E2923C67}"/>
                </a:ext>
              </a:extLst>
            </p:cNvPr>
            <p:cNvSpPr/>
            <p:nvPr/>
          </p:nvSpPr>
          <p:spPr bwMode="gray">
            <a:xfrm>
              <a:off x="327893" y="958148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" name="円/楕円 12">
              <a:extLst>
                <a:ext uri="{FF2B5EF4-FFF2-40B4-BE49-F238E27FC236}">
                  <a16:creationId xmlns:a16="http://schemas.microsoft.com/office/drawing/2014/main" id="{7B26DCD3-BD2F-4AEE-BA77-C667061EEEB7}"/>
                </a:ext>
              </a:extLst>
            </p:cNvPr>
            <p:cNvSpPr/>
            <p:nvPr/>
          </p:nvSpPr>
          <p:spPr bwMode="gray">
            <a:xfrm>
              <a:off x="8663023" y="958148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" name="円/楕円 13">
              <a:extLst>
                <a:ext uri="{FF2B5EF4-FFF2-40B4-BE49-F238E27FC236}">
                  <a16:creationId xmlns:a16="http://schemas.microsoft.com/office/drawing/2014/main" id="{67D29BE6-6D69-4507-BAC7-E87FC00777D9}"/>
                </a:ext>
              </a:extLst>
            </p:cNvPr>
            <p:cNvSpPr/>
            <p:nvPr/>
          </p:nvSpPr>
          <p:spPr bwMode="gray">
            <a:xfrm>
              <a:off x="327893" y="6153033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" name="円/楕円 14">
              <a:extLst>
                <a:ext uri="{FF2B5EF4-FFF2-40B4-BE49-F238E27FC236}">
                  <a16:creationId xmlns:a16="http://schemas.microsoft.com/office/drawing/2014/main" id="{6E94413A-6C58-49A1-ADB7-5512DBD13234}"/>
                </a:ext>
              </a:extLst>
            </p:cNvPr>
            <p:cNvSpPr/>
            <p:nvPr/>
          </p:nvSpPr>
          <p:spPr bwMode="gray">
            <a:xfrm>
              <a:off x="8663023" y="6153033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38" name="ホームベース 37">
            <a:extLst>
              <a:ext uri="{FF2B5EF4-FFF2-40B4-BE49-F238E27FC236}">
                <a16:creationId xmlns:a16="http://schemas.microsoft.com/office/drawing/2014/main" id="{99FA3D19-050A-4210-A839-0EED12F2174C}"/>
              </a:ext>
            </a:extLst>
          </p:cNvPr>
          <p:cNvSpPr/>
          <p:nvPr/>
        </p:nvSpPr>
        <p:spPr bwMode="gray">
          <a:xfrm>
            <a:off x="523875" y="4051300"/>
            <a:ext cx="1325563" cy="1031875"/>
          </a:xfrm>
          <a:prstGeom prst="homePlate">
            <a:avLst>
              <a:gd name="adj" fmla="val 17414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7" name="ホームベース 36">
            <a:extLst>
              <a:ext uri="{FF2B5EF4-FFF2-40B4-BE49-F238E27FC236}">
                <a16:creationId xmlns:a16="http://schemas.microsoft.com/office/drawing/2014/main" id="{E3DA6D87-9391-4E01-9B6E-DFF8B2389CD4}"/>
              </a:ext>
            </a:extLst>
          </p:cNvPr>
          <p:cNvSpPr/>
          <p:nvPr/>
        </p:nvSpPr>
        <p:spPr bwMode="gray">
          <a:xfrm>
            <a:off x="523875" y="2647950"/>
            <a:ext cx="1325563" cy="1031875"/>
          </a:xfrm>
          <a:prstGeom prst="homePlate">
            <a:avLst>
              <a:gd name="adj" fmla="val 17414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49FE1B78-0514-4B88-B6BF-6954BE66A1DE}"/>
              </a:ext>
            </a:extLst>
          </p:cNvPr>
          <p:cNvGrpSpPr>
            <a:grpSpLocks/>
          </p:cNvGrpSpPr>
          <p:nvPr/>
        </p:nvGrpSpPr>
        <p:grpSpPr bwMode="auto">
          <a:xfrm>
            <a:off x="962025" y="5343525"/>
            <a:ext cx="7283450" cy="854075"/>
            <a:chOff x="962065" y="5466490"/>
            <a:chExt cx="7283395" cy="854009"/>
          </a:xfrm>
        </p:grpSpPr>
        <p:sp>
          <p:nvSpPr>
            <p:cNvPr id="41" name="角丸四角形 40">
              <a:extLst>
                <a:ext uri="{FF2B5EF4-FFF2-40B4-BE49-F238E27FC236}">
                  <a16:creationId xmlns:a16="http://schemas.microsoft.com/office/drawing/2014/main" id="{E4959AC8-09AA-4D89-A969-5E06ADC14FC4}"/>
                </a:ext>
              </a:extLst>
            </p:cNvPr>
            <p:cNvSpPr/>
            <p:nvPr/>
          </p:nvSpPr>
          <p:spPr bwMode="gray">
            <a:xfrm>
              <a:off x="962065" y="5466490"/>
              <a:ext cx="7283395" cy="854009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100" name="正方形/長方形 5">
              <a:extLst>
                <a:ext uri="{FF2B5EF4-FFF2-40B4-BE49-F238E27FC236}">
                  <a16:creationId xmlns:a16="http://schemas.microsoft.com/office/drawing/2014/main" id="{9C8394A0-245F-49E0-BCD0-2C12C3CA2D0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644286" y="5559695"/>
              <a:ext cx="610611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r>
                <a:rPr lang="ja-JP" altLang="en-US" sz="360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水かお湯でのもう</a:t>
              </a:r>
            </a:p>
          </p:txBody>
        </p:sp>
      </p:grpSp>
      <p:sp>
        <p:nvSpPr>
          <p:cNvPr id="3" name="ホームベース 2">
            <a:extLst>
              <a:ext uri="{FF2B5EF4-FFF2-40B4-BE49-F238E27FC236}">
                <a16:creationId xmlns:a16="http://schemas.microsoft.com/office/drawing/2014/main" id="{9B1E2159-EE14-4AB0-BD5B-3063E2FA0B44}"/>
              </a:ext>
            </a:extLst>
          </p:cNvPr>
          <p:cNvSpPr/>
          <p:nvPr/>
        </p:nvSpPr>
        <p:spPr bwMode="gray">
          <a:xfrm>
            <a:off x="523875" y="1190625"/>
            <a:ext cx="1325563" cy="1031875"/>
          </a:xfrm>
          <a:prstGeom prst="homePlate">
            <a:avLst>
              <a:gd name="adj" fmla="val 17414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6087" name="テキスト ボックス 3">
            <a:extLst>
              <a:ext uri="{FF2B5EF4-FFF2-40B4-BE49-F238E27FC236}">
                <a16:creationId xmlns:a16="http://schemas.microsoft.com/office/drawing/2014/main" id="{0CF7B2BD-59F0-4BB3-BB00-FDC5C51EC3F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679450" y="1439863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8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牛乳</a:t>
            </a:r>
          </a:p>
        </p:txBody>
      </p:sp>
      <p:pic>
        <p:nvPicPr>
          <p:cNvPr id="46088" name="図 15">
            <a:extLst>
              <a:ext uri="{FF2B5EF4-FFF2-40B4-BE49-F238E27FC236}">
                <a16:creationId xmlns:a16="http://schemas.microsoft.com/office/drawing/2014/main" id="{162F78AC-CB68-4FAE-A94D-6FDAE1324F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835150" y="1068388"/>
            <a:ext cx="773113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63E82DF-7247-4C93-BD67-E7F6B7309D0E}"/>
              </a:ext>
            </a:extLst>
          </p:cNvPr>
          <p:cNvSpPr txBox="1"/>
          <p:nvPr/>
        </p:nvSpPr>
        <p:spPr bwMode="gray">
          <a:xfrm>
            <a:off x="2768600" y="1068388"/>
            <a:ext cx="6207125" cy="1189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牛乳や乳製品は胃の</a:t>
            </a:r>
            <a:r>
              <a:rPr lang="ja-JP" alt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ｐ</a:t>
            </a:r>
            <a:r>
              <a: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</a:t>
            </a:r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を上げる（酸性から中性に近づけ</a:t>
            </a:r>
            <a:r>
              <a:rPr lang="ja-JP" altLang="en-US" spc="-4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る）</a:t>
            </a:r>
            <a:endParaRPr lang="en-US" altLang="ja-JP" spc="-4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3000"/>
              </a:lnSpc>
              <a:defRPr/>
            </a:pPr>
            <a:r>
              <a:rPr lang="ja-JP" altLang="en-US" spc="-4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働きが強い食品であるため、薬によっては効き目が低下</a:t>
            </a:r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し、</a:t>
            </a:r>
            <a:endParaRPr lang="en-US" altLang="ja-JP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3000"/>
              </a:lnSpc>
              <a:defRPr/>
            </a:pPr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効果が出るまでに時間がかかることがあります。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1E59C4D-D451-4B7C-A781-E79F7C94FE4F}"/>
              </a:ext>
            </a:extLst>
          </p:cNvPr>
          <p:cNvSpPr txBox="1"/>
          <p:nvPr/>
        </p:nvSpPr>
        <p:spPr bwMode="gray">
          <a:xfrm>
            <a:off x="588963" y="2917825"/>
            <a:ext cx="11144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ja-JP" altLang="en-US" sz="2400" spc="-1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ジュース</a:t>
            </a:r>
          </a:p>
        </p:txBody>
      </p:sp>
      <p:pic>
        <p:nvPicPr>
          <p:cNvPr id="46091" name="図 22">
            <a:extLst>
              <a:ext uri="{FF2B5EF4-FFF2-40B4-BE49-F238E27FC236}">
                <a16:creationId xmlns:a16="http://schemas.microsoft.com/office/drawing/2014/main" id="{B0C2863D-DB9D-41DE-B296-FF9E934BBB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849438" y="2724150"/>
            <a:ext cx="850900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0C966C6-0231-4992-883B-5AB2152E2E15}"/>
              </a:ext>
            </a:extLst>
          </p:cNvPr>
          <p:cNvSpPr txBox="1"/>
          <p:nvPr/>
        </p:nvSpPr>
        <p:spPr bwMode="gray">
          <a:xfrm>
            <a:off x="2768600" y="2546350"/>
            <a:ext cx="6207125" cy="1189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lang="ja-JP" altLang="en-US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薬によっては吸収が低下することがあります。病院で処方される</a:t>
            </a:r>
            <a:endParaRPr lang="en-US" altLang="ja-JP" spc="-5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3000"/>
              </a:lnSpc>
              <a:defRPr/>
            </a:pPr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血圧の薬は、グレープフルーツジュースといっしょにのむと、</a:t>
            </a:r>
            <a:endParaRPr lang="en-US" altLang="ja-JP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3000"/>
              </a:lnSpc>
              <a:defRPr/>
            </a:pPr>
            <a:r>
              <a:rPr lang="ja-JP" altLang="en-US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効果が強く出たり、副作用が多くなったりすることがあります。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9668310D-E13A-4D9F-9723-AE12E0DC8E65}"/>
              </a:ext>
            </a:extLst>
          </p:cNvPr>
          <p:cNvSpPr txBox="1"/>
          <p:nvPr/>
        </p:nvSpPr>
        <p:spPr bwMode="gray">
          <a:xfrm>
            <a:off x="588963" y="4122738"/>
            <a:ext cx="1108075" cy="863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ts val="3200"/>
              </a:lnSpc>
              <a:defRPr/>
            </a:pPr>
            <a:r>
              <a:rPr lang="ja-JP" altLang="en-US" sz="2400" spc="-1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お茶・</a:t>
            </a:r>
            <a:endParaRPr lang="en-US" altLang="ja-JP" sz="2400" spc="-15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lnSpc>
                <a:spcPts val="3200"/>
              </a:lnSpc>
              <a:defRPr/>
            </a:pPr>
            <a:r>
              <a:rPr lang="ja-JP" altLang="en-US" sz="2400" spc="-1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コーヒー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CFD2546-591C-4194-89F7-F8951EFE8BAE}"/>
              </a:ext>
            </a:extLst>
          </p:cNvPr>
          <p:cNvSpPr txBox="1"/>
          <p:nvPr/>
        </p:nvSpPr>
        <p:spPr bwMode="gray">
          <a:xfrm>
            <a:off x="2768600" y="4141788"/>
            <a:ext cx="6207125" cy="803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lang="ja-JP" altLang="en-US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薬の中にはカフェインが含まれているものがあり、いっしょに</a:t>
            </a:r>
            <a:endParaRPr lang="en-US" altLang="ja-JP" spc="-5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3000"/>
              </a:lnSpc>
              <a:defRPr/>
            </a:pPr>
            <a:r>
              <a:rPr lang="ja-JP" altLang="en-US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のむとカフェインのとりすぎで眠れなくなることがあります。</a:t>
            </a:r>
          </a:p>
        </p:txBody>
      </p:sp>
      <p:pic>
        <p:nvPicPr>
          <p:cNvPr id="46095" name="図 17">
            <a:extLst>
              <a:ext uri="{FF2B5EF4-FFF2-40B4-BE49-F238E27FC236}">
                <a16:creationId xmlns:a16="http://schemas.microsoft.com/office/drawing/2014/main" id="{F4742576-CA03-4863-B0A5-390FCC62F3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558925" y="4173538"/>
            <a:ext cx="154463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62929D48-F942-4846-9102-1D5BC225B9EC}"/>
              </a:ext>
            </a:extLst>
          </p:cNvPr>
          <p:cNvCxnSpPr/>
          <p:nvPr/>
        </p:nvCxnSpPr>
        <p:spPr bwMode="gray">
          <a:xfrm>
            <a:off x="503238" y="2439988"/>
            <a:ext cx="8247062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A1B306B2-74B6-40C0-AE9D-8016EDA0E902}"/>
              </a:ext>
            </a:extLst>
          </p:cNvPr>
          <p:cNvCxnSpPr/>
          <p:nvPr/>
        </p:nvCxnSpPr>
        <p:spPr bwMode="gray">
          <a:xfrm>
            <a:off x="503238" y="3875088"/>
            <a:ext cx="8247062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17">
            <a:extLst>
              <a:ext uri="{FF2B5EF4-FFF2-40B4-BE49-F238E27FC236}">
                <a16:creationId xmlns:a16="http://schemas.microsoft.com/office/drawing/2014/main" id="{310B3B7D-FE42-4021-BDC1-236DE87EE79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２４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1ED4D3-715A-4FE3-B7E4-38FFA4A82B0E}"/>
              </a:ext>
            </a:extLst>
          </p:cNvPr>
          <p:cNvSpPr txBox="1"/>
          <p:nvPr/>
        </p:nvSpPr>
        <p:spPr bwMode="gray">
          <a:xfrm>
            <a:off x="0" y="2466975"/>
            <a:ext cx="9144000" cy="40338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かぜをひいたうえ、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胃も痛くなってきた！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家にはかぜ薬も胃薬も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あるけど・・・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DB94FA1-0658-4D83-A392-1B451B235E03}"/>
              </a:ext>
            </a:extLst>
          </p:cNvPr>
          <p:cNvSpPr/>
          <p:nvPr/>
        </p:nvSpPr>
        <p:spPr bwMode="gray">
          <a:xfrm>
            <a:off x="0" y="1168400"/>
            <a:ext cx="8388350" cy="9461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E5072CA-979C-485B-B2A4-348467542B30}"/>
              </a:ext>
            </a:extLst>
          </p:cNvPr>
          <p:cNvSpPr txBox="1"/>
          <p:nvPr/>
        </p:nvSpPr>
        <p:spPr bwMode="gray">
          <a:xfrm>
            <a:off x="468313" y="1249363"/>
            <a:ext cx="6551612" cy="70802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こんなとき、どうする？</a:t>
            </a:r>
          </a:p>
        </p:txBody>
      </p:sp>
      <p:pic>
        <p:nvPicPr>
          <p:cNvPr id="48133" name="図 8">
            <a:extLst>
              <a:ext uri="{FF2B5EF4-FFF2-40B4-BE49-F238E27FC236}">
                <a16:creationId xmlns:a16="http://schemas.microsoft.com/office/drawing/2014/main" id="{A5E9826A-B86E-4686-BA93-8C9E40EB81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226300" y="554038"/>
            <a:ext cx="1917700" cy="217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17">
            <a:extLst>
              <a:ext uri="{FF2B5EF4-FFF2-40B4-BE49-F238E27FC236}">
                <a16:creationId xmlns:a16="http://schemas.microsoft.com/office/drawing/2014/main" id="{21BB3DA7-3BB0-4BE0-94A8-D5B14FB8A1C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２５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2048E93D-4917-4AF2-8DC1-17598DBF9F2E}"/>
              </a:ext>
            </a:extLst>
          </p:cNvPr>
          <p:cNvSpPr/>
          <p:nvPr/>
        </p:nvSpPr>
        <p:spPr bwMode="gray">
          <a:xfrm>
            <a:off x="0" y="1168400"/>
            <a:ext cx="8388350" cy="9461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835A2E3-E10C-4627-A527-7E80412B1D1C}"/>
              </a:ext>
            </a:extLst>
          </p:cNvPr>
          <p:cNvSpPr txBox="1"/>
          <p:nvPr/>
        </p:nvSpPr>
        <p:spPr bwMode="gray">
          <a:xfrm>
            <a:off x="468313" y="1249363"/>
            <a:ext cx="6551612" cy="70802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こんなとき、どうする？</a:t>
            </a:r>
          </a:p>
        </p:txBody>
      </p:sp>
      <p:pic>
        <p:nvPicPr>
          <p:cNvPr id="50180" name="図 8">
            <a:extLst>
              <a:ext uri="{FF2B5EF4-FFF2-40B4-BE49-F238E27FC236}">
                <a16:creationId xmlns:a16="http://schemas.microsoft.com/office/drawing/2014/main" id="{C9AAF53E-23FB-4515-A9A5-F1E12C0531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226300" y="554038"/>
            <a:ext cx="1917700" cy="217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角丸四角形 7">
            <a:extLst>
              <a:ext uri="{FF2B5EF4-FFF2-40B4-BE49-F238E27FC236}">
                <a16:creationId xmlns:a16="http://schemas.microsoft.com/office/drawing/2014/main" id="{F04644DE-3C37-4D50-829A-5FE369F6ED0C}"/>
              </a:ext>
            </a:extLst>
          </p:cNvPr>
          <p:cNvSpPr/>
          <p:nvPr/>
        </p:nvSpPr>
        <p:spPr bwMode="gray">
          <a:xfrm>
            <a:off x="623888" y="4132263"/>
            <a:ext cx="7775575" cy="2316162"/>
          </a:xfrm>
          <a:prstGeom prst="roundRect">
            <a:avLst>
              <a:gd name="adj" fmla="val 10516"/>
            </a:avLst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2D500A5-58C3-4860-8150-6B09C0FA4180}"/>
              </a:ext>
            </a:extLst>
          </p:cNvPr>
          <p:cNvSpPr txBox="1"/>
          <p:nvPr/>
        </p:nvSpPr>
        <p:spPr bwMode="gray">
          <a:xfrm>
            <a:off x="695325" y="2484438"/>
            <a:ext cx="7996238" cy="386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30225" indent="-53022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①かぜと胃は関係ないので、</a:t>
            </a:r>
            <a:endParaRPr lang="en-US" altLang="ja-JP" sz="4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530225" indent="-53022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  </a:t>
            </a:r>
            <a:r>
              <a:rPr lang="ja-JP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両方のむ。</a:t>
            </a:r>
            <a:endParaRPr lang="en-US" altLang="ja-JP" sz="4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fontAlgn="auto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4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530225" indent="-53022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②のむ前に薬の説明書を確認</a:t>
            </a:r>
            <a:endParaRPr lang="en-US" altLang="ja-JP" sz="4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530225" indent="-53022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  </a:t>
            </a:r>
            <a:r>
              <a:rPr lang="ja-JP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する。</a:t>
            </a:r>
            <a:endParaRPr lang="en-US" altLang="ja-JP" sz="4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530225" indent="-53022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  </a:t>
            </a:r>
            <a:r>
              <a:rPr lang="ja-JP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わからなかったら、のまない。</a:t>
            </a:r>
            <a:endParaRPr lang="en-US" altLang="ja-JP" sz="4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テキスト ボックス 17">
            <a:extLst>
              <a:ext uri="{FF2B5EF4-FFF2-40B4-BE49-F238E27FC236}">
                <a16:creationId xmlns:a16="http://schemas.microsoft.com/office/drawing/2014/main" id="{E482633D-D0FF-4D8E-ACAD-148E6CB41B1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２６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グループ化 58">
            <a:extLst>
              <a:ext uri="{FF2B5EF4-FFF2-40B4-BE49-F238E27FC236}">
                <a16:creationId xmlns:a16="http://schemas.microsoft.com/office/drawing/2014/main" id="{4AA80E00-7877-4645-AB58-006D2A324604}"/>
              </a:ext>
            </a:extLst>
          </p:cNvPr>
          <p:cNvGrpSpPr>
            <a:grpSpLocks/>
          </p:cNvGrpSpPr>
          <p:nvPr/>
        </p:nvGrpSpPr>
        <p:grpSpPr bwMode="auto">
          <a:xfrm>
            <a:off x="223838" y="828675"/>
            <a:ext cx="8718550" cy="5670550"/>
            <a:chOff x="223109" y="827686"/>
            <a:chExt cx="8719339" cy="5614563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860D5488-5EF3-470B-8CD0-B398EA5789AC}"/>
                </a:ext>
              </a:extLst>
            </p:cNvPr>
            <p:cNvSpPr/>
            <p:nvPr/>
          </p:nvSpPr>
          <p:spPr bwMode="gray">
            <a:xfrm>
              <a:off x="223109" y="827686"/>
              <a:ext cx="8719339" cy="56145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7500"/>
                </a:lnSpc>
                <a:defRPr/>
              </a:pPr>
              <a:endParaRPr lang="ja-JP" altLang="en-US"/>
            </a:p>
          </p:txBody>
        </p:sp>
        <p:sp>
          <p:nvSpPr>
            <p:cNvPr id="14" name="円/楕円 13">
              <a:extLst>
                <a:ext uri="{FF2B5EF4-FFF2-40B4-BE49-F238E27FC236}">
                  <a16:creationId xmlns:a16="http://schemas.microsoft.com/office/drawing/2014/main" id="{9916AE9F-E39B-41D8-8B55-D85FF35C3B47}"/>
                </a:ext>
              </a:extLst>
            </p:cNvPr>
            <p:cNvSpPr/>
            <p:nvPr/>
          </p:nvSpPr>
          <p:spPr bwMode="gray">
            <a:xfrm>
              <a:off x="327893" y="958148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7500"/>
                </a:lnSpc>
                <a:defRPr/>
              </a:pPr>
              <a:endParaRPr lang="ja-JP" altLang="en-US"/>
            </a:p>
          </p:txBody>
        </p:sp>
        <p:sp>
          <p:nvSpPr>
            <p:cNvPr id="16" name="円/楕円 15">
              <a:extLst>
                <a:ext uri="{FF2B5EF4-FFF2-40B4-BE49-F238E27FC236}">
                  <a16:creationId xmlns:a16="http://schemas.microsoft.com/office/drawing/2014/main" id="{D2968E10-0DD6-4EC1-BEB4-AE0D58887268}"/>
                </a:ext>
              </a:extLst>
            </p:cNvPr>
            <p:cNvSpPr/>
            <p:nvPr/>
          </p:nvSpPr>
          <p:spPr bwMode="gray">
            <a:xfrm>
              <a:off x="8663023" y="958148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7500"/>
                </a:lnSpc>
                <a:defRPr/>
              </a:pPr>
              <a:endParaRPr lang="ja-JP" altLang="en-US"/>
            </a:p>
          </p:txBody>
        </p:sp>
        <p:sp>
          <p:nvSpPr>
            <p:cNvPr id="17" name="円/楕円 16">
              <a:extLst>
                <a:ext uri="{FF2B5EF4-FFF2-40B4-BE49-F238E27FC236}">
                  <a16:creationId xmlns:a16="http://schemas.microsoft.com/office/drawing/2014/main" id="{941F82EC-651E-4225-ACFB-D992CF5F19A0}"/>
                </a:ext>
              </a:extLst>
            </p:cNvPr>
            <p:cNvSpPr/>
            <p:nvPr/>
          </p:nvSpPr>
          <p:spPr bwMode="gray">
            <a:xfrm>
              <a:off x="327893" y="6153033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7500"/>
                </a:lnSpc>
                <a:defRPr/>
              </a:pPr>
              <a:endParaRPr lang="ja-JP" altLang="en-US"/>
            </a:p>
          </p:txBody>
        </p:sp>
        <p:sp>
          <p:nvSpPr>
            <p:cNvPr id="18" name="円/楕円 17">
              <a:extLst>
                <a:ext uri="{FF2B5EF4-FFF2-40B4-BE49-F238E27FC236}">
                  <a16:creationId xmlns:a16="http://schemas.microsoft.com/office/drawing/2014/main" id="{A5CA9C90-4721-48C9-B51A-FCA6995523E2}"/>
                </a:ext>
              </a:extLst>
            </p:cNvPr>
            <p:cNvSpPr/>
            <p:nvPr/>
          </p:nvSpPr>
          <p:spPr bwMode="gray">
            <a:xfrm>
              <a:off x="8663023" y="6153033"/>
              <a:ext cx="174641" cy="1666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ts val="7500"/>
                </a:lnSpc>
                <a:defRPr/>
              </a:pPr>
              <a:endParaRPr lang="ja-JP" altLang="en-US"/>
            </a:p>
          </p:txBody>
        </p:sp>
      </p:grp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B922583-40F7-40B7-AF0C-E1524A20405F}"/>
              </a:ext>
            </a:extLst>
          </p:cNvPr>
          <p:cNvSpPr/>
          <p:nvPr/>
        </p:nvSpPr>
        <p:spPr bwMode="gray">
          <a:xfrm>
            <a:off x="622300" y="1262063"/>
            <a:ext cx="7818438" cy="58626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薬にはのみ合わせの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悪いものがある場合がある。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勝手な判断でいっしょに使うと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思わぬ影響</a:t>
            </a: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をひき起こす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ことがある。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AF6F7C7F-E294-4695-A161-7157D5AB5344}"/>
              </a:ext>
            </a:extLst>
          </p:cNvPr>
          <p:cNvCxnSpPr/>
          <p:nvPr/>
        </p:nvCxnSpPr>
        <p:spPr bwMode="gray">
          <a:xfrm>
            <a:off x="1416050" y="5053013"/>
            <a:ext cx="3084513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7">
            <a:extLst>
              <a:ext uri="{FF2B5EF4-FFF2-40B4-BE49-F238E27FC236}">
                <a16:creationId xmlns:a16="http://schemas.microsoft.com/office/drawing/2014/main" id="{DFE6FB25-820A-4B68-8FB9-6CA8D220EF4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２７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「選ぶ」映像1.wmv">
            <a:hlinkClick r:id="" action="ppaction://media"/>
            <a:extLst>
              <a:ext uri="{FF2B5EF4-FFF2-40B4-BE49-F238E27FC236}">
                <a16:creationId xmlns:a16="http://schemas.microsoft.com/office/drawing/2014/main" id="{3C27A09D-C08B-44EF-8176-312941E091C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21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E335C91-8384-4181-9FCE-16B7E23EBB97}"/>
              </a:ext>
            </a:extLst>
          </p:cNvPr>
          <p:cNvSpPr/>
          <p:nvPr/>
        </p:nvSpPr>
        <p:spPr bwMode="gray">
          <a:xfrm>
            <a:off x="223838" y="1484313"/>
            <a:ext cx="8718550" cy="4876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角丸四角形 19">
            <a:extLst>
              <a:ext uri="{FF2B5EF4-FFF2-40B4-BE49-F238E27FC236}">
                <a16:creationId xmlns:a16="http://schemas.microsoft.com/office/drawing/2014/main" id="{25831136-C7FF-4D46-8D43-CF0AC11443CE}"/>
              </a:ext>
            </a:extLst>
          </p:cNvPr>
          <p:cNvSpPr/>
          <p:nvPr/>
        </p:nvSpPr>
        <p:spPr bwMode="gray">
          <a:xfrm>
            <a:off x="477838" y="4602163"/>
            <a:ext cx="1914525" cy="1331912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角丸四角形 7">
            <a:extLst>
              <a:ext uri="{FF2B5EF4-FFF2-40B4-BE49-F238E27FC236}">
                <a16:creationId xmlns:a16="http://schemas.microsoft.com/office/drawing/2014/main" id="{40119D19-0317-4B73-90D6-0156CB3A83C8}"/>
              </a:ext>
            </a:extLst>
          </p:cNvPr>
          <p:cNvSpPr/>
          <p:nvPr/>
        </p:nvSpPr>
        <p:spPr bwMode="gray">
          <a:xfrm>
            <a:off x="477838" y="2878138"/>
            <a:ext cx="1914525" cy="1331912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テキスト ボックス 17">
            <a:extLst>
              <a:ext uri="{FF2B5EF4-FFF2-40B4-BE49-F238E27FC236}">
                <a16:creationId xmlns:a16="http://schemas.microsoft.com/office/drawing/2014/main" id="{CA643F73-AF54-453A-8013-BAB9AB43546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２８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339AED9-C545-409C-931C-C07F6A3BB47E}"/>
              </a:ext>
            </a:extLst>
          </p:cNvPr>
          <p:cNvSpPr/>
          <p:nvPr/>
        </p:nvSpPr>
        <p:spPr bwMode="gray">
          <a:xfrm>
            <a:off x="98425" y="1722438"/>
            <a:ext cx="91440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どんな薬にも、</a:t>
            </a:r>
            <a:r>
              <a:rPr lang="ja-JP" altLang="en-US" sz="4000" spc="-300" dirty="0">
                <a:solidFill>
                  <a:srgbClr val="C0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主作用</a:t>
            </a:r>
            <a:r>
              <a:rPr lang="ja-JP" altLang="en-US" sz="40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と</a:t>
            </a:r>
            <a:r>
              <a:rPr lang="ja-JP" altLang="en-US" sz="4000" spc="-300" dirty="0">
                <a:solidFill>
                  <a:srgbClr val="C0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副作用</a:t>
            </a:r>
            <a:r>
              <a:rPr lang="ja-JP" altLang="en-US" sz="4000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がある。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15F60D1-941D-443C-9FBD-B77F6B727AC4}"/>
              </a:ext>
            </a:extLst>
          </p:cNvPr>
          <p:cNvSpPr/>
          <p:nvPr/>
        </p:nvSpPr>
        <p:spPr bwMode="gray">
          <a:xfrm>
            <a:off x="2454275" y="2952750"/>
            <a:ext cx="6526213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ts val="4800"/>
              </a:lnSpc>
              <a:defRPr/>
            </a:pPr>
            <a:r>
              <a:rPr lang="ja-JP" altLang="en-US" sz="35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病気を治したり、症状を軽くしたりする薬本来の目的の働きのこと。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2F9BC1B-012B-42BD-A67F-2A7C112E5366}"/>
              </a:ext>
            </a:extLst>
          </p:cNvPr>
          <p:cNvSpPr/>
          <p:nvPr/>
        </p:nvSpPr>
        <p:spPr bwMode="gray">
          <a:xfrm>
            <a:off x="2420938" y="4657725"/>
            <a:ext cx="6283325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薬本来の目的以外に出る働きで、好ましくない働きのこと。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B8C388F-54EF-4D2C-BABD-98C09D914988}"/>
              </a:ext>
            </a:extLst>
          </p:cNvPr>
          <p:cNvSpPr/>
          <p:nvPr/>
        </p:nvSpPr>
        <p:spPr bwMode="gray">
          <a:xfrm>
            <a:off x="533400" y="3130550"/>
            <a:ext cx="2081213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4400" spc="-1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主作用</a:t>
            </a:r>
            <a:endParaRPr lang="ja-JP" altLang="en-US" sz="3200" spc="-15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BC79FA1-D95A-440D-AB2A-EB32CC0E5B75}"/>
              </a:ext>
            </a:extLst>
          </p:cNvPr>
          <p:cNvSpPr/>
          <p:nvPr/>
        </p:nvSpPr>
        <p:spPr bwMode="gray">
          <a:xfrm>
            <a:off x="549275" y="4846638"/>
            <a:ext cx="18923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ja-JP" altLang="en-US" sz="4400" spc="-1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副作用</a:t>
            </a:r>
            <a:endParaRPr lang="ja-JP" altLang="en-US" sz="3200" spc="-15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6E8A351-821D-4091-A936-6F9FBB48D40A}"/>
              </a:ext>
            </a:extLst>
          </p:cNvPr>
          <p:cNvSpPr txBox="1"/>
          <p:nvPr/>
        </p:nvSpPr>
        <p:spPr bwMode="gray">
          <a:xfrm>
            <a:off x="0" y="641350"/>
            <a:ext cx="9144000" cy="69850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薬の働き</a:t>
            </a: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358330D7-36CF-4E2E-9161-15F2C3205690}"/>
              </a:ext>
            </a:extLst>
          </p:cNvPr>
          <p:cNvCxnSpPr/>
          <p:nvPr/>
        </p:nvCxnSpPr>
        <p:spPr bwMode="gray">
          <a:xfrm>
            <a:off x="469900" y="2514600"/>
            <a:ext cx="8220075" cy="0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円/楕円 17">
            <a:extLst>
              <a:ext uri="{FF2B5EF4-FFF2-40B4-BE49-F238E27FC236}">
                <a16:creationId xmlns:a16="http://schemas.microsoft.com/office/drawing/2014/main" id="{32E06BB0-CA4D-4B9E-8ACC-392C2B742EE0}"/>
              </a:ext>
            </a:extLst>
          </p:cNvPr>
          <p:cNvSpPr/>
          <p:nvPr/>
        </p:nvSpPr>
        <p:spPr bwMode="gray">
          <a:xfrm>
            <a:off x="327025" y="1600200"/>
            <a:ext cx="174625" cy="1746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1" name="円/楕円 20">
            <a:extLst>
              <a:ext uri="{FF2B5EF4-FFF2-40B4-BE49-F238E27FC236}">
                <a16:creationId xmlns:a16="http://schemas.microsoft.com/office/drawing/2014/main" id="{F321B9C4-034A-4137-AC11-80D16C3C0396}"/>
              </a:ext>
            </a:extLst>
          </p:cNvPr>
          <p:cNvSpPr/>
          <p:nvPr/>
        </p:nvSpPr>
        <p:spPr bwMode="gray">
          <a:xfrm>
            <a:off x="8662988" y="1600200"/>
            <a:ext cx="174625" cy="1746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円/楕円 21">
            <a:extLst>
              <a:ext uri="{FF2B5EF4-FFF2-40B4-BE49-F238E27FC236}">
                <a16:creationId xmlns:a16="http://schemas.microsoft.com/office/drawing/2014/main" id="{E4614F91-4422-473B-8FF1-B3A7721B7FAE}"/>
              </a:ext>
            </a:extLst>
          </p:cNvPr>
          <p:cNvSpPr/>
          <p:nvPr/>
        </p:nvSpPr>
        <p:spPr bwMode="gray">
          <a:xfrm>
            <a:off x="327025" y="6084888"/>
            <a:ext cx="174625" cy="1746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円/楕円 22">
            <a:extLst>
              <a:ext uri="{FF2B5EF4-FFF2-40B4-BE49-F238E27FC236}">
                <a16:creationId xmlns:a16="http://schemas.microsoft.com/office/drawing/2014/main" id="{278A2046-2463-442A-861E-9817CC25DC02}"/>
              </a:ext>
            </a:extLst>
          </p:cNvPr>
          <p:cNvSpPr/>
          <p:nvPr/>
        </p:nvSpPr>
        <p:spPr bwMode="gray">
          <a:xfrm>
            <a:off x="8662988" y="6084888"/>
            <a:ext cx="174625" cy="1746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6F84B45-54D0-4DA9-8B09-F40BCDC2B0DB}"/>
              </a:ext>
            </a:extLst>
          </p:cNvPr>
          <p:cNvGrpSpPr>
            <a:grpSpLocks/>
          </p:cNvGrpSpPr>
          <p:nvPr/>
        </p:nvGrpSpPr>
        <p:grpSpPr bwMode="auto">
          <a:xfrm>
            <a:off x="596900" y="4005263"/>
            <a:ext cx="7791450" cy="1824037"/>
            <a:chOff x="596653" y="4005064"/>
            <a:chExt cx="7791771" cy="1824182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B6926F5-1161-42DC-B742-12ADB1EA5013}"/>
                </a:ext>
              </a:extLst>
            </p:cNvPr>
            <p:cNvSpPr/>
            <p:nvPr/>
          </p:nvSpPr>
          <p:spPr bwMode="gray">
            <a:xfrm>
              <a:off x="596653" y="4005064"/>
              <a:ext cx="7201197" cy="1824182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40000">
                  <a:srgbClr val="FFEFBD">
                    <a:shade val="100000"/>
                    <a:satMod val="115000"/>
                  </a:srgbClr>
                </a:gs>
              </a:gsLst>
              <a:lin ang="10800000" scaled="0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80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D4067775-A936-4B3A-92A8-A2AAA57D55BE}"/>
                </a:ext>
              </a:extLst>
            </p:cNvPr>
            <p:cNvSpPr/>
            <p:nvPr/>
          </p:nvSpPr>
          <p:spPr bwMode="gray">
            <a:xfrm>
              <a:off x="755410" y="4316239"/>
              <a:ext cx="7633014" cy="12986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4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●</a:t>
              </a:r>
              <a:r>
                <a:rPr lang="ja-JP" altLang="en-US" sz="3600" dirty="0">
                  <a:solidFill>
                    <a:srgbClr val="C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用法・用量</a:t>
              </a: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を守って、</a:t>
              </a:r>
              <a:endParaRPr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eaLnBrk="1" fontAlgn="auto" hangingPunct="1">
                <a:lnSpc>
                  <a:spcPts val="4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600" dirty="0">
                  <a:solidFill>
                    <a:srgbClr val="C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　 正しく服用</a:t>
              </a: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しなければならない。</a:t>
              </a:r>
            </a:p>
          </p:txBody>
        </p:sp>
      </p:grpSp>
      <p:sp>
        <p:nvSpPr>
          <p:cNvPr id="15" name="テキスト ボックス 17">
            <a:extLst>
              <a:ext uri="{FF2B5EF4-FFF2-40B4-BE49-F238E27FC236}">
                <a16:creationId xmlns:a16="http://schemas.microsoft.com/office/drawing/2014/main" id="{CE920B92-8210-42F3-B05F-A9D73324257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２９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05053DA4-77A4-4ED6-9DAD-59466C97B92A}"/>
              </a:ext>
            </a:extLst>
          </p:cNvPr>
          <p:cNvCxnSpPr/>
          <p:nvPr/>
        </p:nvCxnSpPr>
        <p:spPr bwMode="gray">
          <a:xfrm>
            <a:off x="1173163" y="1749425"/>
            <a:ext cx="7215187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5D6A926-C762-4427-A7D6-1A0C34E9B25C}"/>
              </a:ext>
            </a:extLst>
          </p:cNvPr>
          <p:cNvSpPr txBox="1"/>
          <p:nvPr/>
        </p:nvSpPr>
        <p:spPr bwMode="gray">
          <a:xfrm>
            <a:off x="1635125" y="839788"/>
            <a:ext cx="6753225" cy="83026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薬を使用する際のポイント</a:t>
            </a:r>
            <a:endParaRPr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41990" name="グループ化 4">
            <a:extLst>
              <a:ext uri="{FF2B5EF4-FFF2-40B4-BE49-F238E27FC236}">
                <a16:creationId xmlns:a16="http://schemas.microsoft.com/office/drawing/2014/main" id="{0446350D-864F-45CB-88BB-F0B6E1984F5F}"/>
              </a:ext>
            </a:extLst>
          </p:cNvPr>
          <p:cNvGrpSpPr>
            <a:grpSpLocks/>
          </p:cNvGrpSpPr>
          <p:nvPr/>
        </p:nvGrpSpPr>
        <p:grpSpPr bwMode="auto">
          <a:xfrm>
            <a:off x="596900" y="2533650"/>
            <a:ext cx="7443788" cy="1079500"/>
            <a:chOff x="596653" y="2533005"/>
            <a:chExt cx="7443851" cy="1080120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34D4D892-A50D-46BD-A5C1-0B19C41CD38C}"/>
                </a:ext>
              </a:extLst>
            </p:cNvPr>
            <p:cNvSpPr/>
            <p:nvPr/>
          </p:nvSpPr>
          <p:spPr bwMode="gray">
            <a:xfrm>
              <a:off x="596653" y="2533005"/>
              <a:ext cx="7200961" cy="108012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40000">
                  <a:srgbClr val="FFEFBD">
                    <a:shade val="100000"/>
                    <a:satMod val="115000"/>
                  </a:srgbClr>
                </a:gs>
              </a:gsLst>
              <a:lin ang="10800000" scaled="0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80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6DA16667-92CE-4576-BA7E-7C0628E2903D}"/>
                </a:ext>
              </a:extLst>
            </p:cNvPr>
            <p:cNvSpPr/>
            <p:nvPr/>
          </p:nvSpPr>
          <p:spPr bwMode="gray">
            <a:xfrm>
              <a:off x="707779" y="2701377"/>
              <a:ext cx="7332725" cy="6464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●</a:t>
              </a: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薬</a:t>
              </a: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には</a:t>
              </a:r>
              <a:r>
                <a:rPr lang="ja-JP" altLang="en-US" sz="3600" dirty="0">
                  <a:solidFill>
                    <a:srgbClr val="C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主作用</a:t>
              </a: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と</a:t>
              </a:r>
              <a:r>
                <a:rPr lang="ja-JP" altLang="en-US" sz="3600" dirty="0">
                  <a:solidFill>
                    <a:srgbClr val="C0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副作用</a:t>
              </a: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がある</a:t>
              </a:r>
              <a:r>
                <a:rPr lang="ja-JP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rPr>
                <a:t>。</a:t>
              </a:r>
            </a:p>
          </p:txBody>
        </p:sp>
      </p:grpSp>
      <p:sp>
        <p:nvSpPr>
          <p:cNvPr id="24" name="円/楕円 23">
            <a:extLst>
              <a:ext uri="{FF2B5EF4-FFF2-40B4-BE49-F238E27FC236}">
                <a16:creationId xmlns:a16="http://schemas.microsoft.com/office/drawing/2014/main" id="{45865130-9589-4F6D-859C-AC6FC8321989}"/>
              </a:ext>
            </a:extLst>
          </p:cNvPr>
          <p:cNvSpPr/>
          <p:nvPr/>
        </p:nvSpPr>
        <p:spPr bwMode="gray">
          <a:xfrm rot="20875821">
            <a:off x="495300" y="828675"/>
            <a:ext cx="1028700" cy="10271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4280" name="テキスト ボックス 24">
            <a:extLst>
              <a:ext uri="{FF2B5EF4-FFF2-40B4-BE49-F238E27FC236}">
                <a16:creationId xmlns:a16="http://schemas.microsoft.com/office/drawing/2014/main" id="{C105C8F7-4D02-419A-BC13-2E10393FD10A}"/>
              </a:ext>
            </a:extLst>
          </p:cNvPr>
          <p:cNvSpPr txBox="1">
            <a:spLocks noChangeArrowheads="1"/>
          </p:cNvSpPr>
          <p:nvPr/>
        </p:nvSpPr>
        <p:spPr bwMode="gray">
          <a:xfrm rot="-724179">
            <a:off x="590550" y="836613"/>
            <a:ext cx="8763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54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！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40B83A78-5BCF-4F0F-8D81-763CC3BA36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gray">
          <a:xfrm>
            <a:off x="6850063" y="1876425"/>
            <a:ext cx="2136775" cy="46831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>
            <a:extLst>
              <a:ext uri="{FF2B5EF4-FFF2-40B4-BE49-F238E27FC236}">
                <a16:creationId xmlns:a16="http://schemas.microsoft.com/office/drawing/2014/main" id="{5DBD269A-63D0-4426-AE8C-235AFAE15851}"/>
              </a:ext>
            </a:extLst>
          </p:cNvPr>
          <p:cNvSpPr/>
          <p:nvPr/>
        </p:nvSpPr>
        <p:spPr bwMode="gray">
          <a:xfrm>
            <a:off x="554038" y="1106488"/>
            <a:ext cx="8007350" cy="4968875"/>
          </a:xfrm>
          <a:prstGeom prst="roundRect">
            <a:avLst>
              <a:gd name="adj" fmla="val 11563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75000"/>
                </a:schemeClr>
              </a:gs>
            </a:gsLst>
            <a:lin ang="5400000" scaled="0"/>
          </a:gra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D2DC152-BB64-4320-880A-2167B11E771A}"/>
              </a:ext>
            </a:extLst>
          </p:cNvPr>
          <p:cNvSpPr txBox="1"/>
          <p:nvPr/>
        </p:nvSpPr>
        <p:spPr bwMode="gray">
          <a:xfrm>
            <a:off x="720725" y="2813050"/>
            <a:ext cx="7675563" cy="1708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セルフメディケーションは、</a:t>
            </a:r>
            <a:endParaRPr lang="en-US" altLang="ja-JP" sz="4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 fontAlgn="auto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なぜ必要なのだろうか。</a:t>
            </a:r>
            <a:endParaRPr lang="en-US" altLang="ja-JP" sz="4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0" name="テキスト ボックス 17">
            <a:extLst>
              <a:ext uri="{FF2B5EF4-FFF2-40B4-BE49-F238E27FC236}">
                <a16:creationId xmlns:a16="http://schemas.microsoft.com/office/drawing/2014/main" id="{0D970720-B1E1-4FEB-8907-427E3242CCF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３０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17">
            <a:extLst>
              <a:ext uri="{FF2B5EF4-FFF2-40B4-BE49-F238E27FC236}">
                <a16:creationId xmlns:a16="http://schemas.microsoft.com/office/drawing/2014/main" id="{8EB175F0-63E6-4626-B5AE-D791504B4DE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３１</a:t>
            </a:r>
          </a:p>
        </p:txBody>
      </p:sp>
      <p:pic>
        <p:nvPicPr>
          <p:cNvPr id="56323" name="図 1">
            <a:extLst>
              <a:ext uri="{FF2B5EF4-FFF2-40B4-BE49-F238E27FC236}">
                <a16:creationId xmlns:a16="http://schemas.microsoft.com/office/drawing/2014/main" id="{F3D0E983-BA31-42C2-8400-660D3066B0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" t="1823" r="3836" b="5212"/>
          <a:stretch>
            <a:fillRect/>
          </a:stretch>
        </p:blipFill>
        <p:spPr bwMode="gray">
          <a:xfrm>
            <a:off x="1835150" y="2066925"/>
            <a:ext cx="5424488" cy="3038475"/>
          </a:xfrm>
          <a:prstGeom prst="rect">
            <a:avLst/>
          </a:prstGeom>
          <a:noFill/>
          <a:ln w="762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6044A62-4FE8-4EAB-B8E4-C7FB022821A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942975"/>
            <a:ext cx="9140825" cy="646113"/>
          </a:xfrm>
          <a:prstGeom prst="rect">
            <a:avLst/>
          </a:prstGeom>
          <a:solidFill>
            <a:srgbClr val="FFFFCC">
              <a:alpha val="0"/>
            </a:srgb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タケルくん</a:t>
            </a:r>
            <a:r>
              <a:rPr lang="ja-JP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はどうなっただろうか。</a:t>
            </a:r>
            <a:endParaRPr lang="en-US" altLang="ja-JP" sz="3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EE5CBE-4DBC-432E-A47A-EAFEED11F9A5}"/>
              </a:ext>
            </a:extLst>
          </p:cNvPr>
          <p:cNvSpPr txBox="1"/>
          <p:nvPr/>
        </p:nvSpPr>
        <p:spPr bwMode="gray">
          <a:xfrm>
            <a:off x="0" y="5301208"/>
            <a:ext cx="9144000" cy="677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8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映像を見ていこう。</a:t>
            </a:r>
            <a:endParaRPr lang="en-US" altLang="ja-JP" sz="3800" dirty="0">
              <a:solidFill>
                <a:schemeClr val="accent6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B972905-F5B3-4FF5-A030-A910DD911B90}"/>
              </a:ext>
            </a:extLst>
          </p:cNvPr>
          <p:cNvSpPr txBox="1"/>
          <p:nvPr/>
        </p:nvSpPr>
        <p:spPr>
          <a:xfrm>
            <a:off x="1763688" y="6093296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※</a:t>
            </a:r>
            <a:r>
              <a:rPr kumimoji="1" lang="ja-JP" altLang="en-US" dirty="0">
                <a:solidFill>
                  <a:srgbClr val="FF0000"/>
                </a:solidFill>
              </a:rPr>
              <a:t>次のスライドで映像が再生されます。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「選ぶ」映像2.wmv">
            <a:hlinkClick r:id="" action="ppaction://media"/>
            <a:extLst>
              <a:ext uri="{FF2B5EF4-FFF2-40B4-BE49-F238E27FC236}">
                <a16:creationId xmlns:a16="http://schemas.microsoft.com/office/drawing/2014/main" id="{4E9E504C-6E09-425F-9BA8-A4927F59A93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08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17">
            <a:extLst>
              <a:ext uri="{FF2B5EF4-FFF2-40B4-BE49-F238E27FC236}">
                <a16:creationId xmlns:a16="http://schemas.microsoft.com/office/drawing/2014/main" id="{308EF42A-03BD-4380-B6A5-B0C6463378A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３２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138D59B-D47B-48F5-AC76-0AD0E12A79B0}"/>
              </a:ext>
            </a:extLst>
          </p:cNvPr>
          <p:cNvSpPr txBox="1"/>
          <p:nvPr/>
        </p:nvSpPr>
        <p:spPr bwMode="gray">
          <a:xfrm>
            <a:off x="766763" y="1392238"/>
            <a:ext cx="7899400" cy="1708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自分の身体のことは、</a:t>
            </a:r>
            <a:endParaRPr lang="en-US" altLang="ja-JP" sz="4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どのくらいわかっているだろうか。</a:t>
            </a:r>
            <a:endParaRPr lang="en-US" altLang="ja-JP" sz="4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2" name="角丸四角形 21">
            <a:extLst>
              <a:ext uri="{FF2B5EF4-FFF2-40B4-BE49-F238E27FC236}">
                <a16:creationId xmlns:a16="http://schemas.microsoft.com/office/drawing/2014/main" id="{253911F7-5047-4E2C-92F8-C804EF315962}"/>
              </a:ext>
            </a:extLst>
          </p:cNvPr>
          <p:cNvSpPr/>
          <p:nvPr/>
        </p:nvSpPr>
        <p:spPr bwMode="gray">
          <a:xfrm>
            <a:off x="415925" y="3343275"/>
            <a:ext cx="8250238" cy="2376488"/>
          </a:xfrm>
          <a:prstGeom prst="roundRect">
            <a:avLst>
              <a:gd name="adj" fmla="val 11563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75000"/>
                </a:schemeClr>
              </a:gs>
            </a:gsLst>
            <a:lin ang="5400000" scaled="0"/>
          </a:gra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9C9D8D3-2040-4D36-BD3F-3E48D2744C34}"/>
              </a:ext>
            </a:extLst>
          </p:cNvPr>
          <p:cNvSpPr txBox="1"/>
          <p:nvPr/>
        </p:nvSpPr>
        <p:spPr bwMode="gray">
          <a:xfrm>
            <a:off x="585788" y="4475163"/>
            <a:ext cx="8280400" cy="796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チェックシートでセルフチェックしよう。</a:t>
            </a:r>
            <a:endParaRPr lang="en-US" altLang="ja-JP" sz="4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59398" name="グループ化 23">
            <a:extLst>
              <a:ext uri="{FF2B5EF4-FFF2-40B4-BE49-F238E27FC236}">
                <a16:creationId xmlns:a16="http://schemas.microsoft.com/office/drawing/2014/main" id="{A16AD8A9-75E1-4A82-B5F5-675E9895F779}"/>
              </a:ext>
            </a:extLst>
          </p:cNvPr>
          <p:cNvGrpSpPr>
            <a:grpSpLocks/>
          </p:cNvGrpSpPr>
          <p:nvPr/>
        </p:nvGrpSpPr>
        <p:grpSpPr bwMode="auto">
          <a:xfrm>
            <a:off x="682625" y="3673475"/>
            <a:ext cx="4168775" cy="649288"/>
            <a:chOff x="3018700" y="1500783"/>
            <a:chExt cx="4170901" cy="648072"/>
          </a:xfrm>
        </p:grpSpPr>
        <p:sp>
          <p:nvSpPr>
            <p:cNvPr id="25" name="角丸四角形 24">
              <a:extLst>
                <a:ext uri="{FF2B5EF4-FFF2-40B4-BE49-F238E27FC236}">
                  <a16:creationId xmlns:a16="http://schemas.microsoft.com/office/drawing/2014/main" id="{168FD916-B3C7-465F-9A4C-CBF92F09F070}"/>
                </a:ext>
              </a:extLst>
            </p:cNvPr>
            <p:cNvSpPr/>
            <p:nvPr/>
          </p:nvSpPr>
          <p:spPr bwMode="gray">
            <a:xfrm>
              <a:off x="3018700" y="1500783"/>
              <a:ext cx="4170901" cy="64807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solidFill>
                  <a:srgbClr val="4C9BC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ABCA91E-1DAC-4E33-978F-2A4E15D348CE}"/>
                </a:ext>
              </a:extLst>
            </p:cNvPr>
            <p:cNvSpPr/>
            <p:nvPr/>
          </p:nvSpPr>
          <p:spPr bwMode="gray">
            <a:xfrm>
              <a:off x="3106058" y="1524551"/>
              <a:ext cx="4083543" cy="5831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2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個人でチェックしよう！</a:t>
              </a:r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7">
            <a:extLst>
              <a:ext uri="{FF2B5EF4-FFF2-40B4-BE49-F238E27FC236}">
                <a16:creationId xmlns:a16="http://schemas.microsoft.com/office/drawing/2014/main" id="{936F30CF-D985-41DE-AC2E-996484A29FB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３３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FB31431-C276-466B-9CA4-BD8FF4D343FC}"/>
              </a:ext>
            </a:extLst>
          </p:cNvPr>
          <p:cNvSpPr txBox="1"/>
          <p:nvPr/>
        </p:nvSpPr>
        <p:spPr bwMode="gray">
          <a:xfrm>
            <a:off x="1635125" y="682625"/>
            <a:ext cx="5240338" cy="1374775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自分の身体について</a:t>
            </a:r>
            <a:endParaRPr lang="en-US" altLang="ja-JP" sz="4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fontAlgn="auto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知っていると</a:t>
            </a:r>
            <a:r>
              <a:rPr lang="en-US" altLang="ja-JP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…</a:t>
            </a:r>
          </a:p>
        </p:txBody>
      </p:sp>
      <p:sp>
        <p:nvSpPr>
          <p:cNvPr id="35" name="円/楕円 34">
            <a:extLst>
              <a:ext uri="{FF2B5EF4-FFF2-40B4-BE49-F238E27FC236}">
                <a16:creationId xmlns:a16="http://schemas.microsoft.com/office/drawing/2014/main" id="{30ED0DF0-57BE-487A-BA54-744F90C7476C}"/>
              </a:ext>
            </a:extLst>
          </p:cNvPr>
          <p:cNvSpPr/>
          <p:nvPr/>
        </p:nvSpPr>
        <p:spPr bwMode="gray">
          <a:xfrm rot="20875821">
            <a:off x="495300" y="901700"/>
            <a:ext cx="1028700" cy="10271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0421" name="テキスト ボックス 35">
            <a:extLst>
              <a:ext uri="{FF2B5EF4-FFF2-40B4-BE49-F238E27FC236}">
                <a16:creationId xmlns:a16="http://schemas.microsoft.com/office/drawing/2014/main" id="{212602E7-F2D6-42B3-A13A-129846EB5A61}"/>
              </a:ext>
            </a:extLst>
          </p:cNvPr>
          <p:cNvSpPr txBox="1">
            <a:spLocks noChangeArrowheads="1"/>
          </p:cNvSpPr>
          <p:nvPr/>
        </p:nvSpPr>
        <p:spPr bwMode="gray">
          <a:xfrm rot="-724179">
            <a:off x="590550" y="909638"/>
            <a:ext cx="8763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54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！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D4C244C-93E9-4872-ADFF-371D1ECBFBED}"/>
              </a:ext>
            </a:extLst>
          </p:cNvPr>
          <p:cNvGrpSpPr>
            <a:grpSpLocks/>
          </p:cNvGrpSpPr>
          <p:nvPr/>
        </p:nvGrpSpPr>
        <p:grpSpPr bwMode="auto">
          <a:xfrm>
            <a:off x="596900" y="2125663"/>
            <a:ext cx="8158163" cy="2032000"/>
            <a:chOff x="596900" y="2125663"/>
            <a:chExt cx="8158163" cy="2032000"/>
          </a:xfrm>
        </p:grpSpPr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46327937-C696-4FA3-95C4-D0DCD73E12EF}"/>
                </a:ext>
              </a:extLst>
            </p:cNvPr>
            <p:cNvCxnSpPr/>
            <p:nvPr/>
          </p:nvCxnSpPr>
          <p:spPr bwMode="gray">
            <a:xfrm>
              <a:off x="596900" y="2125663"/>
              <a:ext cx="7791450" cy="0"/>
            </a:xfrm>
            <a:prstGeom prst="line">
              <a:avLst/>
            </a:prstGeom>
            <a:ln w="57150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429" name="グループ化 8">
              <a:extLst>
                <a:ext uri="{FF2B5EF4-FFF2-40B4-BE49-F238E27FC236}">
                  <a16:creationId xmlns:a16="http://schemas.microsoft.com/office/drawing/2014/main" id="{5ABA0916-7BBC-4CC1-A1C1-5CEB48761A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900" y="2409825"/>
              <a:ext cx="7443788" cy="1747838"/>
              <a:chOff x="596653" y="2410436"/>
              <a:chExt cx="7443851" cy="1746854"/>
            </a:xfrm>
          </p:grpSpPr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7AA4A981-C1F4-4A8A-92BD-9331A7E6F94D}"/>
                  </a:ext>
                </a:extLst>
              </p:cNvPr>
              <p:cNvSpPr/>
              <p:nvPr/>
            </p:nvSpPr>
            <p:spPr bwMode="gray">
              <a:xfrm>
                <a:off x="596653" y="2410436"/>
                <a:ext cx="7200961" cy="1746854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40000">
                    <a:srgbClr val="FFEFBD">
                      <a:shade val="100000"/>
                      <a:satMod val="115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800">
                  <a:solidFill>
                    <a:schemeClr val="bg1"/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endParaRPr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3FF5CBC9-B1BC-433A-A88F-2D0E0F24B7B3}"/>
                  </a:ext>
                </a:extLst>
              </p:cNvPr>
              <p:cNvSpPr/>
              <p:nvPr/>
            </p:nvSpPr>
            <p:spPr bwMode="gray">
              <a:xfrm>
                <a:off x="707779" y="2637321"/>
                <a:ext cx="7332725" cy="119947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ja-JP" altLang="en-US" sz="3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●異常につながる</a:t>
                </a:r>
                <a:r>
                  <a:rPr lang="ja-JP" altLang="en-US" sz="3600" dirty="0">
                    <a:solidFill>
                      <a:srgbClr val="C00000"/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小さなサイン</a:t>
                </a:r>
                <a:r>
                  <a:rPr lang="ja-JP" altLang="en-US" sz="3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に</a:t>
                </a:r>
                <a:endParaRPr lang="en-US" altLang="ja-JP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3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   </a:t>
                </a:r>
                <a:r>
                  <a:rPr lang="ja-JP" altLang="en-US" sz="3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気づくことができる。</a:t>
                </a:r>
                <a:endParaRPr lang="en-US" altLang="ja-JP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</p:grpSp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87ED00CC-2B93-4835-B0AB-13D3F6FF39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gray">
            <a:xfrm>
              <a:off x="6861175" y="2511425"/>
              <a:ext cx="1893888" cy="157797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E9E99FD-7ED0-4D9F-AF17-A8C9FE510C56}"/>
              </a:ext>
            </a:extLst>
          </p:cNvPr>
          <p:cNvGrpSpPr>
            <a:grpSpLocks/>
          </p:cNvGrpSpPr>
          <p:nvPr/>
        </p:nvGrpSpPr>
        <p:grpSpPr bwMode="auto">
          <a:xfrm>
            <a:off x="596900" y="4352925"/>
            <a:ext cx="8324850" cy="1771650"/>
            <a:chOff x="596900" y="4352925"/>
            <a:chExt cx="8324850" cy="1771650"/>
          </a:xfrm>
        </p:grpSpPr>
        <p:grpSp>
          <p:nvGrpSpPr>
            <p:cNvPr id="60424" name="グループ化 9">
              <a:extLst>
                <a:ext uri="{FF2B5EF4-FFF2-40B4-BE49-F238E27FC236}">
                  <a16:creationId xmlns:a16="http://schemas.microsoft.com/office/drawing/2014/main" id="{23C04BAC-1711-4135-96F3-AFAEE1B7FE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900" y="4352925"/>
              <a:ext cx="7791450" cy="1771650"/>
              <a:chOff x="596653" y="4352347"/>
              <a:chExt cx="7791771" cy="1772848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91E1645E-F48C-4132-9BF2-C5218DC0F15C}"/>
                  </a:ext>
                </a:extLst>
              </p:cNvPr>
              <p:cNvSpPr/>
              <p:nvPr/>
            </p:nvSpPr>
            <p:spPr bwMode="gray">
              <a:xfrm>
                <a:off x="596653" y="4352347"/>
                <a:ext cx="7201197" cy="177284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40000">
                    <a:srgbClr val="FFEFBD">
                      <a:shade val="100000"/>
                      <a:satMod val="115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800">
                  <a:solidFill>
                    <a:schemeClr val="bg1"/>
                  </a:solidFill>
                  <a:latin typeface="HGS創英角ｺﾞｼｯｸUB" panose="020B0900000000000000" pitchFamily="50" charset="-128"/>
                  <a:ea typeface="HGS創英角ｺﾞｼｯｸUB" panose="020B0900000000000000" pitchFamily="50" charset="-128"/>
                </a:endParaRPr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F52F6223-B877-4B24-8F3E-FDD4D804BC69}"/>
                  </a:ext>
                </a:extLst>
              </p:cNvPr>
              <p:cNvSpPr/>
              <p:nvPr/>
            </p:nvSpPr>
            <p:spPr bwMode="gray">
              <a:xfrm>
                <a:off x="755410" y="4620816"/>
                <a:ext cx="7633014" cy="120096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ja-JP" altLang="en-US" sz="3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●医療機関にかかったときに</a:t>
                </a:r>
                <a:endParaRPr lang="en-US" altLang="ja-JP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ja-JP" altLang="en-US" sz="3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   </a:t>
                </a:r>
                <a:r>
                  <a:rPr lang="ja-JP" altLang="en-US" sz="3600" dirty="0">
                    <a:solidFill>
                      <a:srgbClr val="C00000"/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適切な処置</a:t>
                </a:r>
                <a:r>
                  <a:rPr lang="ja-JP" altLang="en-US" sz="3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rPr>
                  <a:t>を受けることができる。</a:t>
                </a:r>
                <a:endParaRPr lang="en-US" altLang="ja-JP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</p:grpSp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D9857700-C870-46A6-8DB8-A9F6C5BC3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gray">
            <a:xfrm>
              <a:off x="7026275" y="4513263"/>
              <a:ext cx="1895475" cy="157797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79907A8-E1A9-42E8-BCD8-82ABC87780B2}"/>
              </a:ext>
            </a:extLst>
          </p:cNvPr>
          <p:cNvSpPr txBox="1"/>
          <p:nvPr/>
        </p:nvSpPr>
        <p:spPr bwMode="gray">
          <a:xfrm>
            <a:off x="6350" y="615950"/>
            <a:ext cx="9144000" cy="646113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自分の健康を自分でつくる</a:t>
            </a:r>
            <a:endParaRPr lang="en-US" altLang="ja-JP" sz="3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0FCE20B3-F788-42BC-BA48-0A1754E06A9A}"/>
              </a:ext>
            </a:extLst>
          </p:cNvPr>
          <p:cNvGrpSpPr>
            <a:grpSpLocks/>
          </p:cNvGrpSpPr>
          <p:nvPr/>
        </p:nvGrpSpPr>
        <p:grpSpPr bwMode="auto">
          <a:xfrm>
            <a:off x="6350" y="5338763"/>
            <a:ext cx="9144000" cy="1219200"/>
            <a:chOff x="-21436" y="4939117"/>
            <a:chExt cx="9144000" cy="1218888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56E38F50-A463-4377-BF21-25B0F1F824B6}"/>
                </a:ext>
              </a:extLst>
            </p:cNvPr>
            <p:cNvSpPr txBox="1"/>
            <p:nvPr/>
          </p:nvSpPr>
          <p:spPr bwMode="gray">
            <a:xfrm>
              <a:off x="-21436" y="5388264"/>
              <a:ext cx="9144000" cy="769741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4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セルフメディケーション</a:t>
              </a:r>
              <a:endParaRPr lang="en-US" altLang="ja-JP" sz="44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5" name="等号 14">
              <a:extLst>
                <a:ext uri="{FF2B5EF4-FFF2-40B4-BE49-F238E27FC236}">
                  <a16:creationId xmlns:a16="http://schemas.microsoft.com/office/drawing/2014/main" id="{BDFD6750-28C8-4499-842C-E7CD315467D2}"/>
                </a:ext>
              </a:extLst>
            </p:cNvPr>
            <p:cNvSpPr/>
            <p:nvPr/>
          </p:nvSpPr>
          <p:spPr bwMode="gray">
            <a:xfrm rot="5400000">
              <a:off x="4315677" y="4872379"/>
              <a:ext cx="480889" cy="614363"/>
            </a:xfrm>
            <a:prstGeom prst="mathEqual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1" name="円/楕円 20">
            <a:extLst>
              <a:ext uri="{FF2B5EF4-FFF2-40B4-BE49-F238E27FC236}">
                <a16:creationId xmlns:a16="http://schemas.microsoft.com/office/drawing/2014/main" id="{FEBC19FD-6004-4625-8800-6F7CB49747FA}"/>
              </a:ext>
            </a:extLst>
          </p:cNvPr>
          <p:cNvSpPr/>
          <p:nvPr/>
        </p:nvSpPr>
        <p:spPr bwMode="gray">
          <a:xfrm>
            <a:off x="5032375" y="1517650"/>
            <a:ext cx="3325813" cy="1943100"/>
          </a:xfrm>
          <a:prstGeom prst="ellipse">
            <a:avLst/>
          </a:prstGeom>
          <a:solidFill>
            <a:srgbClr val="FFF1C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ED20B8E-B94C-469B-8EEC-C58A2B5EE177}"/>
              </a:ext>
            </a:extLst>
          </p:cNvPr>
          <p:cNvSpPr txBox="1"/>
          <p:nvPr/>
        </p:nvSpPr>
        <p:spPr bwMode="gray">
          <a:xfrm>
            <a:off x="5700713" y="1965325"/>
            <a:ext cx="2057400" cy="10763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tabLst>
                <a:tab pos="812800" algn="l"/>
              </a:tabLst>
              <a:defRPr/>
            </a:pPr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健康的な</a:t>
            </a:r>
            <a:endParaRPr lang="en-US" altLang="ja-JP" sz="32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tabLst>
                <a:tab pos="812800" algn="l"/>
              </a:tabLst>
              <a:defRPr/>
            </a:pPr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生活をする</a:t>
            </a:r>
            <a:endParaRPr lang="en-US" altLang="ja-JP" sz="32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1039" name="グループ化 1038">
            <a:extLst>
              <a:ext uri="{FF2B5EF4-FFF2-40B4-BE49-F238E27FC236}">
                <a16:creationId xmlns:a16="http://schemas.microsoft.com/office/drawing/2014/main" id="{3E6EEC2C-F8D7-49DC-BCBC-1836AB579FBA}"/>
              </a:ext>
            </a:extLst>
          </p:cNvPr>
          <p:cNvGrpSpPr/>
          <p:nvPr/>
        </p:nvGrpSpPr>
        <p:grpSpPr bwMode="gray">
          <a:xfrm>
            <a:off x="713284" y="1548889"/>
            <a:ext cx="3326770" cy="1944216"/>
            <a:chOff x="713284" y="1548889"/>
            <a:chExt cx="3326770" cy="1944216"/>
          </a:xfrm>
          <a:solidFill>
            <a:srgbClr val="FFF1C5"/>
          </a:solidFill>
        </p:grpSpPr>
        <p:sp>
          <p:nvSpPr>
            <p:cNvPr id="4" name="円/楕円 3">
              <a:extLst>
                <a:ext uri="{FF2B5EF4-FFF2-40B4-BE49-F238E27FC236}">
                  <a16:creationId xmlns:a16="http://schemas.microsoft.com/office/drawing/2014/main" id="{97129047-6254-473D-B14B-89C07ADC0FE6}"/>
                </a:ext>
              </a:extLst>
            </p:cNvPr>
            <p:cNvSpPr/>
            <p:nvPr/>
          </p:nvSpPr>
          <p:spPr bwMode="gray">
            <a:xfrm>
              <a:off x="713284" y="1548889"/>
              <a:ext cx="3326770" cy="1944216"/>
            </a:xfrm>
            <a:prstGeom prst="ellipse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4A631CBF-58DE-42BC-A173-8E9A296B6D5E}"/>
                </a:ext>
              </a:extLst>
            </p:cNvPr>
            <p:cNvSpPr txBox="1"/>
            <p:nvPr/>
          </p:nvSpPr>
          <p:spPr bwMode="gray">
            <a:xfrm>
              <a:off x="1102510" y="1988240"/>
              <a:ext cx="2585964" cy="116955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lnSpc>
                  <a:spcPts val="4200"/>
                </a:lnSpc>
                <a:spcBef>
                  <a:spcPts val="0"/>
                </a:spcBef>
                <a:spcAft>
                  <a:spcPts val="0"/>
                </a:spcAft>
                <a:tabLst>
                  <a:tab pos="812800" algn="l"/>
                </a:tabLst>
                <a:defRPr/>
              </a:pPr>
              <a:r>
                <a:rPr lang="ja-JP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自分の身体の</a:t>
              </a:r>
              <a:endParaRPr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fontAlgn="auto" hangingPunct="1">
                <a:lnSpc>
                  <a:spcPts val="4200"/>
                </a:lnSpc>
                <a:spcBef>
                  <a:spcPts val="0"/>
                </a:spcBef>
                <a:spcAft>
                  <a:spcPts val="0"/>
                </a:spcAft>
                <a:tabLst>
                  <a:tab pos="812800" algn="l"/>
                </a:tabLst>
                <a:defRPr/>
              </a:pPr>
              <a:r>
                <a:rPr lang="ja-JP" altLang="en-US" sz="3200" spc="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状</a:t>
              </a:r>
              <a:r>
                <a:rPr lang="ja-JP" altLang="en-US" sz="32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態</a:t>
              </a:r>
              <a:r>
                <a:rPr lang="ja-JP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を知る</a:t>
              </a:r>
              <a:endParaRPr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sp>
        <p:nvSpPr>
          <p:cNvPr id="20" name="円/楕円 19">
            <a:extLst>
              <a:ext uri="{FF2B5EF4-FFF2-40B4-BE49-F238E27FC236}">
                <a16:creationId xmlns:a16="http://schemas.microsoft.com/office/drawing/2014/main" id="{DCDACF4B-F63A-42C2-83F6-064D89A36D9E}"/>
              </a:ext>
            </a:extLst>
          </p:cNvPr>
          <p:cNvSpPr/>
          <p:nvPr/>
        </p:nvSpPr>
        <p:spPr bwMode="gray">
          <a:xfrm>
            <a:off x="2894013" y="3260725"/>
            <a:ext cx="3327400" cy="1944688"/>
          </a:xfrm>
          <a:prstGeom prst="ellipse">
            <a:avLst/>
          </a:prstGeom>
          <a:solidFill>
            <a:srgbClr val="FFF1C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806ECC5-15DD-44A3-8772-F87F20CECB7C}"/>
              </a:ext>
            </a:extLst>
          </p:cNvPr>
          <p:cNvSpPr txBox="1"/>
          <p:nvPr/>
        </p:nvSpPr>
        <p:spPr bwMode="gray">
          <a:xfrm>
            <a:off x="3263900" y="3727450"/>
            <a:ext cx="2643188" cy="10779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tabLst>
                <a:tab pos="812800" algn="l"/>
              </a:tabLst>
              <a:defRPr/>
            </a:pPr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軽度な不</a:t>
            </a:r>
            <a:r>
              <a:rPr lang="ja-JP" altLang="en-US" sz="32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調</a:t>
            </a:r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</a:t>
            </a:r>
            <a:endParaRPr lang="en-US" altLang="ja-JP" sz="32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tabLst>
                <a:tab pos="812800" algn="l"/>
              </a:tabLst>
              <a:defRPr/>
            </a:pPr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対処する</a:t>
            </a:r>
            <a:endParaRPr lang="en-US" altLang="ja-JP" sz="32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34" name="左右矢印 1033">
            <a:extLst>
              <a:ext uri="{FF2B5EF4-FFF2-40B4-BE49-F238E27FC236}">
                <a16:creationId xmlns:a16="http://schemas.microsoft.com/office/drawing/2014/main" id="{E81D52BC-8C0C-4485-96F8-FCEF33BC4F2D}"/>
              </a:ext>
            </a:extLst>
          </p:cNvPr>
          <p:cNvSpPr/>
          <p:nvPr/>
        </p:nvSpPr>
        <p:spPr bwMode="gray">
          <a:xfrm>
            <a:off x="4149725" y="2393950"/>
            <a:ext cx="792163" cy="307975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5" name="左右矢印 54">
            <a:extLst>
              <a:ext uri="{FF2B5EF4-FFF2-40B4-BE49-F238E27FC236}">
                <a16:creationId xmlns:a16="http://schemas.microsoft.com/office/drawing/2014/main" id="{984D458A-CF54-49D8-8180-A972EF0D124A}"/>
              </a:ext>
            </a:extLst>
          </p:cNvPr>
          <p:cNvSpPr/>
          <p:nvPr/>
        </p:nvSpPr>
        <p:spPr bwMode="gray">
          <a:xfrm rot="18496401">
            <a:off x="6211094" y="3725069"/>
            <a:ext cx="792163" cy="307975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6" name="左右矢印 55">
            <a:extLst>
              <a:ext uri="{FF2B5EF4-FFF2-40B4-BE49-F238E27FC236}">
                <a16:creationId xmlns:a16="http://schemas.microsoft.com/office/drawing/2014/main" id="{9B0D886C-94CC-45DA-9B94-238ACABA8859}"/>
              </a:ext>
            </a:extLst>
          </p:cNvPr>
          <p:cNvSpPr/>
          <p:nvPr/>
        </p:nvSpPr>
        <p:spPr bwMode="gray">
          <a:xfrm rot="13695401">
            <a:off x="2023270" y="3752056"/>
            <a:ext cx="792162" cy="307975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9" name="テキスト ボックス 17">
            <a:extLst>
              <a:ext uri="{FF2B5EF4-FFF2-40B4-BE49-F238E27FC236}">
                <a16:creationId xmlns:a16="http://schemas.microsoft.com/office/drawing/2014/main" id="{01951AA7-C0BE-4A31-89DC-6120D706408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３４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17">
            <a:extLst>
              <a:ext uri="{FF2B5EF4-FFF2-40B4-BE49-F238E27FC236}">
                <a16:creationId xmlns:a16="http://schemas.microsoft.com/office/drawing/2014/main" id="{6AC77475-5FBE-46DD-A3E0-37D2029DAFE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３５</a:t>
            </a:r>
          </a:p>
        </p:txBody>
      </p:sp>
      <p:sp>
        <p:nvSpPr>
          <p:cNvPr id="12" name="角丸四角形 11">
            <a:extLst>
              <a:ext uri="{FF2B5EF4-FFF2-40B4-BE49-F238E27FC236}">
                <a16:creationId xmlns:a16="http://schemas.microsoft.com/office/drawing/2014/main" id="{9750DF02-29E3-4162-825A-A574829CA9D9}"/>
              </a:ext>
            </a:extLst>
          </p:cNvPr>
          <p:cNvSpPr/>
          <p:nvPr/>
        </p:nvSpPr>
        <p:spPr bwMode="gray">
          <a:xfrm>
            <a:off x="415925" y="3343275"/>
            <a:ext cx="8250238" cy="2376488"/>
          </a:xfrm>
          <a:prstGeom prst="roundRect">
            <a:avLst>
              <a:gd name="adj" fmla="val 11563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75000"/>
                </a:schemeClr>
              </a:gs>
            </a:gsLst>
            <a:lin ang="5400000" scaled="0"/>
          </a:gra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1C464AB-CC72-408B-9FFB-5B43FA424888}"/>
              </a:ext>
            </a:extLst>
          </p:cNvPr>
          <p:cNvSpPr txBox="1"/>
          <p:nvPr/>
        </p:nvSpPr>
        <p:spPr bwMode="gray">
          <a:xfrm>
            <a:off x="758825" y="1392238"/>
            <a:ext cx="7677150" cy="1708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あなたの</a:t>
            </a:r>
            <a:endParaRPr lang="en-US" altLang="ja-JP" sz="4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 eaLnBrk="1" fontAlgn="auto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セルフメディケーション力は？</a:t>
            </a:r>
            <a:endParaRPr lang="en-US" altLang="ja-JP" sz="4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0BCAD9F-01AA-4671-8432-E801D5C7B2AB}"/>
              </a:ext>
            </a:extLst>
          </p:cNvPr>
          <p:cNvSpPr txBox="1"/>
          <p:nvPr/>
        </p:nvSpPr>
        <p:spPr bwMode="gray">
          <a:xfrm>
            <a:off x="585788" y="4475163"/>
            <a:ext cx="8280400" cy="796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チェックシートでセルフチェックしよう。</a:t>
            </a:r>
            <a:endParaRPr lang="en-US" altLang="ja-JP" sz="4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63494" name="グループ化 15">
            <a:extLst>
              <a:ext uri="{FF2B5EF4-FFF2-40B4-BE49-F238E27FC236}">
                <a16:creationId xmlns:a16="http://schemas.microsoft.com/office/drawing/2014/main" id="{43320AB9-21DB-4CAF-88F1-86F4D92FD371}"/>
              </a:ext>
            </a:extLst>
          </p:cNvPr>
          <p:cNvGrpSpPr>
            <a:grpSpLocks/>
          </p:cNvGrpSpPr>
          <p:nvPr/>
        </p:nvGrpSpPr>
        <p:grpSpPr bwMode="auto">
          <a:xfrm>
            <a:off x="682625" y="3673475"/>
            <a:ext cx="4168775" cy="649288"/>
            <a:chOff x="3018700" y="1500783"/>
            <a:chExt cx="4170901" cy="648072"/>
          </a:xfrm>
        </p:grpSpPr>
        <p:sp>
          <p:nvSpPr>
            <p:cNvPr id="17" name="角丸四角形 16">
              <a:extLst>
                <a:ext uri="{FF2B5EF4-FFF2-40B4-BE49-F238E27FC236}">
                  <a16:creationId xmlns:a16="http://schemas.microsoft.com/office/drawing/2014/main" id="{75C54D1F-846F-479D-9725-D283A3A0E40D}"/>
                </a:ext>
              </a:extLst>
            </p:cNvPr>
            <p:cNvSpPr/>
            <p:nvPr/>
          </p:nvSpPr>
          <p:spPr bwMode="gray">
            <a:xfrm>
              <a:off x="3018700" y="1500783"/>
              <a:ext cx="4170901" cy="64807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solidFill>
                  <a:srgbClr val="4C9BC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6B386F36-68C4-45EC-BD20-3E87A674F38B}"/>
                </a:ext>
              </a:extLst>
            </p:cNvPr>
            <p:cNvSpPr/>
            <p:nvPr/>
          </p:nvSpPr>
          <p:spPr bwMode="gray">
            <a:xfrm>
              <a:off x="3106058" y="1524551"/>
              <a:ext cx="4083543" cy="5831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2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個人でチェックしよう！</a:t>
              </a:r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17">
            <a:extLst>
              <a:ext uri="{FF2B5EF4-FFF2-40B4-BE49-F238E27FC236}">
                <a16:creationId xmlns:a16="http://schemas.microsoft.com/office/drawing/2014/main" id="{0C068072-9106-4DAB-9ECC-20768C1A938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３６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8D3142B-AD4C-45C9-A22B-A049A0C2921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717550"/>
            <a:ext cx="9140825" cy="1200150"/>
          </a:xfrm>
          <a:prstGeom prst="rect">
            <a:avLst/>
          </a:prstGeom>
          <a:solidFill>
            <a:srgbClr val="FFFFCC">
              <a:alpha val="0"/>
            </a:srgb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今、社会的にもセルフメディケーション</a:t>
            </a:r>
            <a:endParaRPr lang="en-US" altLang="ja-JP" sz="3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 eaLnBrk="1" hangingPunct="1">
              <a:defRPr/>
            </a:pP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が求められている。</a:t>
            </a:r>
            <a:endParaRPr lang="en-US" altLang="ja-JP" sz="3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AD66FD5-F045-4D4C-B724-5B52AFF00FC8}"/>
              </a:ext>
            </a:extLst>
          </p:cNvPr>
          <p:cNvSpPr txBox="1"/>
          <p:nvPr/>
        </p:nvSpPr>
        <p:spPr bwMode="gray">
          <a:xfrm>
            <a:off x="0" y="5373216"/>
            <a:ext cx="9144000" cy="677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8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理由を、映像を見て理解しよう。</a:t>
            </a:r>
            <a:endParaRPr lang="en-US" altLang="ja-JP" sz="3800" dirty="0">
              <a:solidFill>
                <a:schemeClr val="accent6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64517" name="図 10">
            <a:extLst>
              <a:ext uri="{FF2B5EF4-FFF2-40B4-BE49-F238E27FC236}">
                <a16:creationId xmlns:a16="http://schemas.microsoft.com/office/drawing/2014/main" id="{7CB7FFE8-E438-4E05-B06F-C922EC2A1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263" y="2205038"/>
            <a:ext cx="5362575" cy="301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1E51271-95D4-4A47-A468-FA730BCA8BF7}"/>
              </a:ext>
            </a:extLst>
          </p:cNvPr>
          <p:cNvSpPr/>
          <p:nvPr/>
        </p:nvSpPr>
        <p:spPr bwMode="gray">
          <a:xfrm>
            <a:off x="1835150" y="2205038"/>
            <a:ext cx="5354638" cy="3011487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383FC3E-F5A6-45E6-A754-B1D46D604191}"/>
              </a:ext>
            </a:extLst>
          </p:cNvPr>
          <p:cNvSpPr txBox="1"/>
          <p:nvPr/>
        </p:nvSpPr>
        <p:spPr>
          <a:xfrm>
            <a:off x="1763688" y="6093296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※</a:t>
            </a:r>
            <a:r>
              <a:rPr kumimoji="1" lang="ja-JP" altLang="en-US" dirty="0">
                <a:solidFill>
                  <a:srgbClr val="FF0000"/>
                </a:solidFill>
              </a:rPr>
              <a:t>次のスライドで映像が再生されます。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3D0560A-29B6-425B-A44D-40DC57CDC154}"/>
              </a:ext>
            </a:extLst>
          </p:cNvPr>
          <p:cNvSpPr/>
          <p:nvPr/>
        </p:nvSpPr>
        <p:spPr bwMode="gray">
          <a:xfrm>
            <a:off x="0" y="1120775"/>
            <a:ext cx="8388350" cy="1041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テキスト ボックス 17">
            <a:extLst>
              <a:ext uri="{FF2B5EF4-FFF2-40B4-BE49-F238E27FC236}">
                <a16:creationId xmlns:a16="http://schemas.microsoft.com/office/drawing/2014/main" id="{42FD703C-CA97-4090-8D12-D77565F4508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823325" y="6623050"/>
            <a:ext cx="3254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２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DEBF0FA-69C0-4868-AA14-031B04038D75}"/>
              </a:ext>
            </a:extLst>
          </p:cNvPr>
          <p:cNvSpPr txBox="1"/>
          <p:nvPr/>
        </p:nvSpPr>
        <p:spPr bwMode="gray">
          <a:xfrm>
            <a:off x="468313" y="1249363"/>
            <a:ext cx="6551612" cy="79692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かぜをひいたらどうしている？</a:t>
            </a:r>
          </a:p>
        </p:txBody>
      </p:sp>
      <p:pic>
        <p:nvPicPr>
          <p:cNvPr id="13317" name="図 8">
            <a:extLst>
              <a:ext uri="{FF2B5EF4-FFF2-40B4-BE49-F238E27FC236}">
                <a16:creationId xmlns:a16="http://schemas.microsoft.com/office/drawing/2014/main" id="{ECDAA5AF-BDB7-4B6F-9764-CD9B639284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226300" y="554038"/>
            <a:ext cx="1917700" cy="217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13E83E6-B1D8-4553-AA0D-B91807E5FACF}"/>
              </a:ext>
            </a:extLst>
          </p:cNvPr>
          <p:cNvGrpSpPr>
            <a:grpSpLocks/>
          </p:cNvGrpSpPr>
          <p:nvPr/>
        </p:nvGrpSpPr>
        <p:grpSpPr bwMode="auto">
          <a:xfrm>
            <a:off x="193675" y="2549525"/>
            <a:ext cx="8650288" cy="3800475"/>
            <a:chOff x="194121" y="2550086"/>
            <a:chExt cx="8649966" cy="3799343"/>
          </a:xfrm>
        </p:grpSpPr>
        <p:sp>
          <p:nvSpPr>
            <p:cNvPr id="6" name="角丸四角形 5">
              <a:extLst>
                <a:ext uri="{FF2B5EF4-FFF2-40B4-BE49-F238E27FC236}">
                  <a16:creationId xmlns:a16="http://schemas.microsoft.com/office/drawing/2014/main" id="{43FC8ECA-94B5-4190-A070-A2BE3EE81F46}"/>
                </a:ext>
              </a:extLst>
            </p:cNvPr>
            <p:cNvSpPr/>
            <p:nvPr/>
          </p:nvSpPr>
          <p:spPr bwMode="gray">
            <a:xfrm>
              <a:off x="339318" y="2821095"/>
              <a:ext cx="8422843" cy="3528334"/>
            </a:xfrm>
            <a:prstGeom prst="roundRect">
              <a:avLst/>
            </a:prstGeom>
            <a:solidFill>
              <a:srgbClr val="FFF1C5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A39EDC4C-B85C-403A-8AFB-8F6CDFBC1847}"/>
                </a:ext>
              </a:extLst>
            </p:cNvPr>
            <p:cNvSpPr txBox="1"/>
            <p:nvPr/>
          </p:nvSpPr>
          <p:spPr bwMode="gray">
            <a:xfrm>
              <a:off x="217612" y="3661087"/>
              <a:ext cx="8626475" cy="21441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ts val="8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5400" dirty="0">
                  <a:ln w="177800" cap="rnd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軽度な不調に自分で</a:t>
              </a:r>
              <a:endParaRPr lang="en-US" altLang="ja-JP" sz="5400" dirty="0">
                <a:ln w="177800" cap="rnd">
                  <a:solidFill>
                    <a:schemeClr val="bg1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fontAlgn="auto" hangingPunct="1">
                <a:lnSpc>
                  <a:spcPts val="8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5400" dirty="0">
                  <a:ln w="177800" cap="rnd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対処する力をつけよう！</a:t>
              </a:r>
              <a:endParaRPr lang="en-US" altLang="ja-JP" sz="5400" dirty="0">
                <a:ln w="177800" cap="rnd">
                  <a:solidFill>
                    <a:schemeClr val="bg1"/>
                  </a:solidFill>
                </a:ln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0" name="角丸四角形 9">
              <a:extLst>
                <a:ext uri="{FF2B5EF4-FFF2-40B4-BE49-F238E27FC236}">
                  <a16:creationId xmlns:a16="http://schemas.microsoft.com/office/drawing/2014/main" id="{6C5464DD-642D-4C8F-9A65-2AB6133A3476}"/>
                </a:ext>
              </a:extLst>
            </p:cNvPr>
            <p:cNvSpPr/>
            <p:nvPr/>
          </p:nvSpPr>
          <p:spPr bwMode="gray">
            <a:xfrm>
              <a:off x="2603856" y="2550086"/>
              <a:ext cx="3784459" cy="893497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 w="762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1" name="テキスト ボックス 2">
              <a:extLst>
                <a:ext uri="{FF2B5EF4-FFF2-40B4-BE49-F238E27FC236}">
                  <a16:creationId xmlns:a16="http://schemas.microsoft.com/office/drawing/2014/main" id="{D168CAD8-928A-434E-9BDA-3ED2E483A20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967381" y="2632611"/>
              <a:ext cx="3063761" cy="707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ja-JP" altLang="en-US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P創英角ｺﾞｼｯｸUB" pitchFamily="50" charset="-128"/>
                  <a:ea typeface="HGP創英角ｺﾞｼｯｸUB" pitchFamily="50" charset="-128"/>
                </a:rPr>
                <a:t>授業のねらい</a:t>
              </a:r>
              <a:endParaRPr lang="en-US" altLang="ja-JP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F1C12801-859A-4EDA-8CB9-7C19B8246D7D}"/>
                </a:ext>
              </a:extLst>
            </p:cNvPr>
            <p:cNvSpPr txBox="1"/>
            <p:nvPr/>
          </p:nvSpPr>
          <p:spPr bwMode="gray">
            <a:xfrm>
              <a:off x="194121" y="3661005"/>
              <a:ext cx="8626154" cy="214407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ts val="8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軽度な不調に自分で</a:t>
              </a:r>
              <a:endParaRPr lang="en-US" altLang="ja-JP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fontAlgn="auto" hangingPunct="1">
                <a:lnSpc>
                  <a:spcPts val="8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5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対処する力をつけよう！</a:t>
              </a:r>
              <a:endParaRPr lang="en-US" altLang="ja-JP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「選ぶ」映像3.wmv">
            <a:hlinkClick r:id="" action="ppaction://media"/>
            <a:extLst>
              <a:ext uri="{FF2B5EF4-FFF2-40B4-BE49-F238E27FC236}">
                <a16:creationId xmlns:a16="http://schemas.microsoft.com/office/drawing/2014/main" id="{FFC11C76-6D44-4F09-BFEB-1C42D3445BC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83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7">
            <a:extLst>
              <a:ext uri="{FF2B5EF4-FFF2-40B4-BE49-F238E27FC236}">
                <a16:creationId xmlns:a16="http://schemas.microsoft.com/office/drawing/2014/main" id="{AF5F7EE7-64AE-4D96-ACF0-1ADCDF27D903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３７</a:t>
            </a: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905AB228-54BD-4781-B16E-342D0FE8AABD}"/>
              </a:ext>
            </a:extLst>
          </p:cNvPr>
          <p:cNvCxnSpPr/>
          <p:nvPr/>
        </p:nvCxnSpPr>
        <p:spPr bwMode="gray">
          <a:xfrm>
            <a:off x="596900" y="2125663"/>
            <a:ext cx="7791450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B82C3E5-7D46-4F50-844E-79FD721CBC0C}"/>
              </a:ext>
            </a:extLst>
          </p:cNvPr>
          <p:cNvSpPr txBox="1"/>
          <p:nvPr/>
        </p:nvSpPr>
        <p:spPr bwMode="gray">
          <a:xfrm>
            <a:off x="1635125" y="682625"/>
            <a:ext cx="5745163" cy="1374775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eaLnBrk="1" fontAlgn="auto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セルフメディケーションを実践すると・・・</a:t>
            </a:r>
            <a:endParaRPr lang="en-US" altLang="ja-JP" sz="4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" name="円/楕円 23">
            <a:extLst>
              <a:ext uri="{FF2B5EF4-FFF2-40B4-BE49-F238E27FC236}">
                <a16:creationId xmlns:a16="http://schemas.microsoft.com/office/drawing/2014/main" id="{ECA5F9C3-716A-4838-A068-2604EB953BDF}"/>
              </a:ext>
            </a:extLst>
          </p:cNvPr>
          <p:cNvSpPr/>
          <p:nvPr/>
        </p:nvSpPr>
        <p:spPr bwMode="gray">
          <a:xfrm rot="20875821">
            <a:off x="495300" y="901700"/>
            <a:ext cx="1028700" cy="10271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7590" name="テキスト ボックス 24">
            <a:extLst>
              <a:ext uri="{FF2B5EF4-FFF2-40B4-BE49-F238E27FC236}">
                <a16:creationId xmlns:a16="http://schemas.microsoft.com/office/drawing/2014/main" id="{816D887A-CCFC-4C37-8FEB-F7C73991191F}"/>
              </a:ext>
            </a:extLst>
          </p:cNvPr>
          <p:cNvSpPr txBox="1">
            <a:spLocks noChangeArrowheads="1"/>
          </p:cNvSpPr>
          <p:nvPr/>
        </p:nvSpPr>
        <p:spPr bwMode="gray">
          <a:xfrm rot="-724179">
            <a:off x="590550" y="909638"/>
            <a:ext cx="8763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54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！</a:t>
            </a:r>
          </a:p>
        </p:txBody>
      </p:sp>
      <p:grpSp>
        <p:nvGrpSpPr>
          <p:cNvPr id="53256" name="グループ化 2">
            <a:extLst>
              <a:ext uri="{FF2B5EF4-FFF2-40B4-BE49-F238E27FC236}">
                <a16:creationId xmlns:a16="http://schemas.microsoft.com/office/drawing/2014/main" id="{BF722967-A897-4F87-AA6E-6D6B6431966A}"/>
              </a:ext>
            </a:extLst>
          </p:cNvPr>
          <p:cNvGrpSpPr>
            <a:grpSpLocks/>
          </p:cNvGrpSpPr>
          <p:nvPr/>
        </p:nvGrpSpPr>
        <p:grpSpPr bwMode="auto">
          <a:xfrm>
            <a:off x="596900" y="2266950"/>
            <a:ext cx="7793038" cy="1912938"/>
            <a:chOff x="596654" y="2266239"/>
            <a:chExt cx="7793570" cy="1914075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A9B5D25A-2B7E-4107-BBBC-87448A7B07E3}"/>
                </a:ext>
              </a:extLst>
            </p:cNvPr>
            <p:cNvSpPr/>
            <p:nvPr/>
          </p:nvSpPr>
          <p:spPr bwMode="gray">
            <a:xfrm>
              <a:off x="596654" y="2410788"/>
              <a:ext cx="6737810" cy="1747288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40000">
                  <a:srgbClr val="FFEFBD">
                    <a:shade val="100000"/>
                    <a:satMod val="115000"/>
                  </a:srgbClr>
                </a:gs>
              </a:gsLst>
              <a:lin ang="10800000" scaled="0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80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C3C78136-B1B8-4499-8D06-009414C8A222}"/>
                </a:ext>
              </a:extLst>
            </p:cNvPr>
            <p:cNvSpPr/>
            <p:nvPr/>
          </p:nvSpPr>
          <p:spPr bwMode="gray">
            <a:xfrm>
              <a:off x="699849" y="2637935"/>
              <a:ext cx="6863230" cy="12008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●必要な人が必要な医療を</a:t>
              </a:r>
              <a:endParaRPr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　 受けられる社会にできる。</a:t>
              </a:r>
              <a:endParaRPr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pic>
          <p:nvPicPr>
            <p:cNvPr id="26" name="Picture 3">
              <a:extLst>
                <a:ext uri="{FF2B5EF4-FFF2-40B4-BE49-F238E27FC236}">
                  <a16:creationId xmlns:a16="http://schemas.microsoft.com/office/drawing/2014/main" id="{1654DF02-3441-4166-A3E9-D33826BDBD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tretch>
              <a:fillRect/>
            </a:stretch>
          </p:blipFill>
          <p:spPr bwMode="gray">
            <a:xfrm>
              <a:off x="6259654" y="2266239"/>
              <a:ext cx="2130570" cy="1914075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6D8B423-B7DF-4700-A6D3-98FA6EE7E85D}"/>
              </a:ext>
            </a:extLst>
          </p:cNvPr>
          <p:cNvGrpSpPr>
            <a:grpSpLocks/>
          </p:cNvGrpSpPr>
          <p:nvPr/>
        </p:nvGrpSpPr>
        <p:grpSpPr bwMode="auto">
          <a:xfrm>
            <a:off x="596900" y="4211638"/>
            <a:ext cx="8205788" cy="2284412"/>
            <a:chOff x="596654" y="4212213"/>
            <a:chExt cx="8205820" cy="2283116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28AED5D9-6FC4-4270-909C-C9CC79690168}"/>
                </a:ext>
              </a:extLst>
            </p:cNvPr>
            <p:cNvSpPr/>
            <p:nvPr/>
          </p:nvSpPr>
          <p:spPr bwMode="gray">
            <a:xfrm>
              <a:off x="596654" y="4351834"/>
              <a:ext cx="6800877" cy="1773818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40000">
                  <a:srgbClr val="FFEFBD">
                    <a:shade val="100000"/>
                    <a:satMod val="115000"/>
                  </a:srgbClr>
                </a:gs>
              </a:gsLst>
              <a:lin ang="10800000" scaled="0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80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5591E47F-3DA0-4569-9321-4DFB03D64842}"/>
                </a:ext>
              </a:extLst>
            </p:cNvPr>
            <p:cNvSpPr/>
            <p:nvPr/>
          </p:nvSpPr>
          <p:spPr bwMode="gray">
            <a:xfrm>
              <a:off x="747468" y="4619969"/>
              <a:ext cx="7208865" cy="120105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●毎日を健康で楽しく</a:t>
              </a:r>
              <a:endParaRPr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   </a:t>
              </a:r>
              <a:r>
                <a:rPr lang="ja-JP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過ごすことができる。</a:t>
              </a:r>
              <a:endParaRPr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10D75CAD-37A1-4DCE-9D9E-388A4C38AD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gray">
            <a:xfrm>
              <a:off x="5940200" y="4212213"/>
              <a:ext cx="1731970" cy="170559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0E4D2432-3B0C-4418-9E54-2539139C68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gray">
            <a:xfrm>
              <a:off x="7400706" y="5013445"/>
              <a:ext cx="1401768" cy="148188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角丸四角形 18">
            <a:extLst>
              <a:ext uri="{FF2B5EF4-FFF2-40B4-BE49-F238E27FC236}">
                <a16:creationId xmlns:a16="http://schemas.microsoft.com/office/drawing/2014/main" id="{B6A5A4A9-B5C7-4376-93DF-62E1F5848427}"/>
              </a:ext>
            </a:extLst>
          </p:cNvPr>
          <p:cNvSpPr/>
          <p:nvPr/>
        </p:nvSpPr>
        <p:spPr bwMode="gray">
          <a:xfrm>
            <a:off x="339318" y="1057568"/>
            <a:ext cx="8422843" cy="5343250"/>
          </a:xfrm>
          <a:prstGeom prst="roundRect">
            <a:avLst>
              <a:gd name="adj" fmla="val 11198"/>
            </a:avLst>
          </a:prstGeom>
          <a:solidFill>
            <a:srgbClr val="FFF1C5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1" name="角丸四角形 20">
            <a:extLst>
              <a:ext uri="{FF2B5EF4-FFF2-40B4-BE49-F238E27FC236}">
                <a16:creationId xmlns:a16="http://schemas.microsoft.com/office/drawing/2014/main" id="{8B3159A7-C598-4660-8A01-DDB778010594}"/>
              </a:ext>
            </a:extLst>
          </p:cNvPr>
          <p:cNvSpPr/>
          <p:nvPr/>
        </p:nvSpPr>
        <p:spPr bwMode="gray">
          <a:xfrm>
            <a:off x="2474913" y="777875"/>
            <a:ext cx="4041775" cy="95408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FC6B66F-5781-4859-A82B-E2A474FD764B}"/>
              </a:ext>
            </a:extLst>
          </p:cNvPr>
          <p:cNvGrpSpPr>
            <a:grpSpLocks/>
          </p:cNvGrpSpPr>
          <p:nvPr/>
        </p:nvGrpSpPr>
        <p:grpSpPr bwMode="auto">
          <a:xfrm>
            <a:off x="882650" y="4322763"/>
            <a:ext cx="7732713" cy="1503362"/>
            <a:chOff x="808163" y="4206591"/>
            <a:chExt cx="7732487" cy="1502976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3A8C9BBC-91BC-4DC1-866B-BAEAD3495C8B}"/>
                </a:ext>
              </a:extLst>
            </p:cNvPr>
            <p:cNvSpPr txBox="1"/>
            <p:nvPr/>
          </p:nvSpPr>
          <p:spPr bwMode="gray">
            <a:xfrm>
              <a:off x="815258" y="4206591"/>
              <a:ext cx="7725392" cy="15029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55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400" dirty="0">
                  <a:ln w="101600" cap="rnd">
                    <a:solidFill>
                      <a:schemeClr val="bg1"/>
                    </a:solidFill>
                  </a:ln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●医薬品を使って対応する</a:t>
              </a:r>
              <a:endParaRPr lang="en-US" altLang="ja-JP" sz="4400" dirty="0">
                <a:ln w="101600" cap="rnd">
                  <a:solidFill>
                    <a:schemeClr val="bg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eaLnBrk="1" fontAlgn="auto" hangingPunct="1">
                <a:lnSpc>
                  <a:spcPts val="55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400" dirty="0">
                  <a:ln w="101600" cap="rnd">
                    <a:solidFill>
                      <a:schemeClr val="bg1"/>
                    </a:solidFill>
                  </a:ln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　 場合は、正しく使おう！</a:t>
              </a:r>
              <a:endParaRPr lang="en-US" altLang="ja-JP" sz="4400" dirty="0">
                <a:ln w="101600" cap="rnd">
                  <a:solidFill>
                    <a:schemeClr val="bg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0E425767-B438-49D6-AD3B-EE2B09A17164}"/>
                </a:ext>
              </a:extLst>
            </p:cNvPr>
            <p:cNvSpPr txBox="1"/>
            <p:nvPr/>
          </p:nvSpPr>
          <p:spPr bwMode="gray">
            <a:xfrm>
              <a:off x="808163" y="4206591"/>
              <a:ext cx="7726137" cy="15029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55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4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●</a:t>
              </a:r>
              <a:r>
                <a:rPr lang="ja-JP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医薬品を使って対応する</a:t>
              </a:r>
              <a:endParaRPr lang="en-US" altLang="ja-JP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eaLnBrk="1" fontAlgn="auto" hangingPunct="1">
                <a:lnSpc>
                  <a:spcPts val="55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　 場合は、正しく使おう！</a:t>
              </a:r>
              <a:endParaRPr lang="en-US" altLang="ja-JP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215993C-6D46-46C5-A5A0-83485A9C2ECC}"/>
              </a:ext>
            </a:extLst>
          </p:cNvPr>
          <p:cNvGrpSpPr>
            <a:grpSpLocks/>
          </p:cNvGrpSpPr>
          <p:nvPr/>
        </p:nvGrpSpPr>
        <p:grpSpPr bwMode="auto">
          <a:xfrm>
            <a:off x="833438" y="1974850"/>
            <a:ext cx="7567612" cy="2209800"/>
            <a:chOff x="759114" y="1900559"/>
            <a:chExt cx="7567935" cy="2209091"/>
          </a:xfrm>
        </p:grpSpPr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12E4D4B2-DE51-4D89-AAAE-3D6357305369}"/>
                </a:ext>
              </a:extLst>
            </p:cNvPr>
            <p:cNvSpPr txBox="1"/>
            <p:nvPr/>
          </p:nvSpPr>
          <p:spPr bwMode="gray">
            <a:xfrm>
              <a:off x="766209" y="1900559"/>
              <a:ext cx="7560840" cy="22082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55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400" dirty="0">
                  <a:ln w="101600" cap="rnd">
                    <a:solidFill>
                      <a:schemeClr val="bg1"/>
                    </a:solidFill>
                  </a:ln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●</a:t>
              </a:r>
              <a:r>
                <a:rPr lang="ja-JP" altLang="en-US" sz="4400" spc="150" dirty="0">
                  <a:ln w="101600" cap="rnd">
                    <a:solidFill>
                      <a:schemeClr val="bg1"/>
                    </a:solidFill>
                  </a:ln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セルフメディケーション力を</a:t>
              </a:r>
              <a:endParaRPr lang="en-US" altLang="ja-JP" sz="4400" spc="150" dirty="0">
                <a:ln w="101600" cap="rnd">
                  <a:solidFill>
                    <a:schemeClr val="bg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eaLnBrk="1" fontAlgn="auto" hangingPunct="1">
                <a:lnSpc>
                  <a:spcPts val="55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400" dirty="0">
                  <a:ln w="101600" cap="rnd">
                    <a:solidFill>
                      <a:schemeClr val="bg1"/>
                    </a:solidFill>
                  </a:ln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   高め、軽度な不調は自分で</a:t>
              </a:r>
              <a:endParaRPr lang="en-US" altLang="ja-JP" sz="4400" dirty="0">
                <a:ln w="101600" cap="rnd">
                  <a:solidFill>
                    <a:schemeClr val="bg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eaLnBrk="1" fontAlgn="auto" hangingPunct="1">
                <a:lnSpc>
                  <a:spcPts val="55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4400" dirty="0">
                  <a:ln w="101600" cap="rnd">
                    <a:solidFill>
                      <a:schemeClr val="bg1"/>
                    </a:solidFill>
                  </a:ln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   </a:t>
              </a:r>
              <a:r>
                <a:rPr lang="ja-JP" altLang="en-US" sz="4400" dirty="0">
                  <a:ln w="101600" cap="rnd">
                    <a:solidFill>
                      <a:schemeClr val="bg1"/>
                    </a:solidFill>
                  </a:ln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対応しよう。</a:t>
              </a:r>
              <a:endParaRPr lang="en-US" altLang="ja-JP" sz="4400" dirty="0">
                <a:ln w="101600" cap="rnd">
                  <a:solidFill>
                    <a:schemeClr val="bg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FC191755-2C63-4F69-BB22-6DFECDC0F6F7}"/>
                </a:ext>
              </a:extLst>
            </p:cNvPr>
            <p:cNvSpPr txBox="1"/>
            <p:nvPr/>
          </p:nvSpPr>
          <p:spPr bwMode="gray">
            <a:xfrm>
              <a:off x="759114" y="1902146"/>
              <a:ext cx="7561585" cy="22075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55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4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●</a:t>
              </a:r>
              <a:r>
                <a:rPr lang="ja-JP" altLang="en-US" sz="44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セルフメディケーション力を</a:t>
              </a:r>
              <a:endParaRPr lang="en-US" altLang="ja-JP" sz="44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eaLnBrk="1" fontAlgn="auto" hangingPunct="1">
                <a:lnSpc>
                  <a:spcPts val="55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   高め、軽度な不調は自分で</a:t>
              </a:r>
              <a:endParaRPr lang="en-US" altLang="ja-JP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eaLnBrk="1" fontAlgn="auto" hangingPunct="1">
                <a:lnSpc>
                  <a:spcPts val="55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   </a:t>
              </a:r>
              <a:r>
                <a:rPr lang="ja-JP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対応しよう。</a:t>
              </a:r>
              <a:endParaRPr lang="en-US" altLang="ja-JP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pic>
        <p:nvPicPr>
          <p:cNvPr id="68616" name="図 1">
            <a:extLst>
              <a:ext uri="{FF2B5EF4-FFF2-40B4-BE49-F238E27FC236}">
                <a16:creationId xmlns:a16="http://schemas.microsoft.com/office/drawing/2014/main" id="{8F1E64FE-C204-4B2A-8A4D-55FD3EC2F9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896100" y="4146550"/>
            <a:ext cx="2251075" cy="287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テキスト ボックス 2">
            <a:extLst>
              <a:ext uri="{FF2B5EF4-FFF2-40B4-BE49-F238E27FC236}">
                <a16:creationId xmlns:a16="http://schemas.microsoft.com/office/drawing/2014/main" id="{797F579D-E0A5-4029-8CE5-43C86EBFDC7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908300" y="868363"/>
            <a:ext cx="32654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授業のまとめ</a:t>
            </a:r>
            <a:endParaRPr lang="en-US" altLang="ja-JP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4" name="テキスト ボックス 17">
            <a:extLst>
              <a:ext uri="{FF2B5EF4-FFF2-40B4-BE49-F238E27FC236}">
                <a16:creationId xmlns:a16="http://schemas.microsoft.com/office/drawing/2014/main" id="{DE8478C9-8BCE-4658-BDAA-196792175EE5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82038" y="6623050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３８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2">
            <a:extLst>
              <a:ext uri="{FF2B5EF4-FFF2-40B4-BE49-F238E27FC236}">
                <a16:creationId xmlns:a16="http://schemas.microsoft.com/office/drawing/2014/main" id="{C1BC238E-B5F6-49EA-A3BD-3F84A10256B5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292725" y="6424613"/>
            <a:ext cx="3768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/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©</a:t>
            </a:r>
            <a:r>
              <a:rPr lang="ja-JP" altLang="en-US" sz="1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アリナミン製薬株式</a:t>
            </a:r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5B0F4B6-717D-4254-A01D-DB7E5C6EE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0387" y="3228975"/>
            <a:ext cx="2943225" cy="40005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>
            <a:extLst>
              <a:ext uri="{FF2B5EF4-FFF2-40B4-BE49-F238E27FC236}">
                <a16:creationId xmlns:a16="http://schemas.microsoft.com/office/drawing/2014/main" id="{C0711164-6006-4E51-B27A-8338A561BDD3}"/>
              </a:ext>
            </a:extLst>
          </p:cNvPr>
          <p:cNvSpPr/>
          <p:nvPr/>
        </p:nvSpPr>
        <p:spPr bwMode="gray">
          <a:xfrm>
            <a:off x="554038" y="1106488"/>
            <a:ext cx="8007350" cy="4968875"/>
          </a:xfrm>
          <a:prstGeom prst="roundRect">
            <a:avLst>
              <a:gd name="adj" fmla="val 11563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75000"/>
                </a:schemeClr>
              </a:gs>
            </a:gsLst>
            <a:lin ang="5400000" scaled="0"/>
          </a:gra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0ABC911-8FD4-4060-B108-04F4D65C7F84}"/>
              </a:ext>
            </a:extLst>
          </p:cNvPr>
          <p:cNvSpPr txBox="1"/>
          <p:nvPr/>
        </p:nvSpPr>
        <p:spPr bwMode="gray">
          <a:xfrm>
            <a:off x="720725" y="2813050"/>
            <a:ext cx="7675563" cy="1708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一般用医薬品は、どのように</a:t>
            </a:r>
            <a:endParaRPr lang="en-US" altLang="ja-JP" sz="4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 fontAlgn="auto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使用したらいいのだろうか。</a:t>
            </a:r>
            <a:endParaRPr lang="en-US" altLang="ja-JP" sz="4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テキスト ボックス 17">
            <a:extLst>
              <a:ext uri="{FF2B5EF4-FFF2-40B4-BE49-F238E27FC236}">
                <a16:creationId xmlns:a16="http://schemas.microsoft.com/office/drawing/2014/main" id="{1FCD7DB1-F524-4B3A-8D74-341A196597BF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823325" y="6623050"/>
            <a:ext cx="3254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３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>
            <a:extLst>
              <a:ext uri="{FF2B5EF4-FFF2-40B4-BE49-F238E27FC236}">
                <a16:creationId xmlns:a16="http://schemas.microsoft.com/office/drawing/2014/main" id="{6D73DA39-464C-4789-9341-3065E0C28CE9}"/>
              </a:ext>
            </a:extLst>
          </p:cNvPr>
          <p:cNvSpPr/>
          <p:nvPr/>
        </p:nvSpPr>
        <p:spPr bwMode="gray">
          <a:xfrm>
            <a:off x="554038" y="2997200"/>
            <a:ext cx="8007350" cy="3006725"/>
          </a:xfrm>
          <a:prstGeom prst="roundRect">
            <a:avLst>
              <a:gd name="adj" fmla="val 11563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3000">
                <a:schemeClr val="accent6">
                  <a:lumMod val="75000"/>
                </a:schemeClr>
              </a:gs>
            </a:gsLst>
            <a:lin ang="5400000" scaled="0"/>
          </a:gra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5710CF5-43A3-4B1C-B0BC-3332347DE84F}"/>
              </a:ext>
            </a:extLst>
          </p:cNvPr>
          <p:cNvSpPr txBox="1"/>
          <p:nvPr/>
        </p:nvSpPr>
        <p:spPr bwMode="gray">
          <a:xfrm>
            <a:off x="766763" y="1052513"/>
            <a:ext cx="7677150" cy="1758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タケルくんのかぜ症状に</a:t>
            </a:r>
            <a:endParaRPr lang="en-US" altLang="ja-JP" sz="4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 eaLnBrk="1" fontAlgn="auto" hangingPunct="1">
              <a:lnSpc>
                <a:spcPts val="6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itchFamily="50" charset="-128"/>
                <a:ea typeface="HGP創英角ｺﾞｼｯｸUB" pitchFamily="50" charset="-128"/>
              </a:rPr>
              <a:t>ぴったりの薬はどれだろうか。</a:t>
            </a:r>
            <a:endParaRPr lang="en-US" altLang="ja-JP" sz="46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16388" name="グループ化 15">
            <a:extLst>
              <a:ext uri="{FF2B5EF4-FFF2-40B4-BE49-F238E27FC236}">
                <a16:creationId xmlns:a16="http://schemas.microsoft.com/office/drawing/2014/main" id="{C0A92744-2A1D-465B-B50F-B4EAB0A6E1F2}"/>
              </a:ext>
            </a:extLst>
          </p:cNvPr>
          <p:cNvGrpSpPr>
            <a:grpSpLocks/>
          </p:cNvGrpSpPr>
          <p:nvPr/>
        </p:nvGrpSpPr>
        <p:grpSpPr bwMode="auto">
          <a:xfrm>
            <a:off x="835025" y="3284538"/>
            <a:ext cx="3854450" cy="649287"/>
            <a:chOff x="3018700" y="1500783"/>
            <a:chExt cx="3856818" cy="648072"/>
          </a:xfrm>
        </p:grpSpPr>
        <p:sp>
          <p:nvSpPr>
            <p:cNvPr id="17" name="角丸四角形 16">
              <a:extLst>
                <a:ext uri="{FF2B5EF4-FFF2-40B4-BE49-F238E27FC236}">
                  <a16:creationId xmlns:a16="http://schemas.microsoft.com/office/drawing/2014/main" id="{0A185E5E-E47B-4FEF-96B7-F351C634ACE4}"/>
                </a:ext>
              </a:extLst>
            </p:cNvPr>
            <p:cNvSpPr/>
            <p:nvPr/>
          </p:nvSpPr>
          <p:spPr bwMode="gray">
            <a:xfrm>
              <a:off x="3018700" y="1500783"/>
              <a:ext cx="3771972" cy="64807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solidFill>
                  <a:srgbClr val="4C9BC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7753CB-D928-43E7-BA24-E92B3945F756}"/>
                </a:ext>
              </a:extLst>
            </p:cNvPr>
            <p:cNvSpPr/>
            <p:nvPr/>
          </p:nvSpPr>
          <p:spPr bwMode="gray">
            <a:xfrm>
              <a:off x="3050470" y="1524550"/>
              <a:ext cx="3825048" cy="583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2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グループで考えよう！</a:t>
              </a:r>
            </a:p>
          </p:txBody>
        </p:sp>
      </p:grpSp>
      <p:sp>
        <p:nvSpPr>
          <p:cNvPr id="10" name="テキスト ボックス 17">
            <a:extLst>
              <a:ext uri="{FF2B5EF4-FFF2-40B4-BE49-F238E27FC236}">
                <a16:creationId xmlns:a16="http://schemas.microsoft.com/office/drawing/2014/main" id="{98A5A626-D810-49D2-B239-FC29F87EA3E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823325" y="6623050"/>
            <a:ext cx="3254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４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48A8149-22DA-45F2-88C6-17C057D7555D}"/>
              </a:ext>
            </a:extLst>
          </p:cNvPr>
          <p:cNvSpPr txBox="1"/>
          <p:nvPr/>
        </p:nvSpPr>
        <p:spPr bwMode="gray">
          <a:xfrm>
            <a:off x="812800" y="4157663"/>
            <a:ext cx="7675563" cy="1503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３つのかぜ薬から１つ選び、</a:t>
            </a:r>
            <a:endParaRPr lang="en-US" altLang="ja-JP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  <a:p>
            <a:pPr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その理由をワークシートに記入しよう。</a:t>
            </a:r>
            <a:endParaRPr lang="en-US" altLang="ja-JP" sz="4000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EFD39A8-93BB-48FC-916E-24A603D57C25}"/>
              </a:ext>
            </a:extLst>
          </p:cNvPr>
          <p:cNvSpPr txBox="1"/>
          <p:nvPr/>
        </p:nvSpPr>
        <p:spPr bwMode="gray">
          <a:xfrm>
            <a:off x="0" y="674688"/>
            <a:ext cx="9148763" cy="708025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タケルくんの症状</a:t>
            </a:r>
            <a:endParaRPr lang="en-US" altLang="ja-JP" sz="4000" dirty="0">
              <a:solidFill>
                <a:schemeClr val="accent6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" name="テキスト ボックス 17">
            <a:extLst>
              <a:ext uri="{FF2B5EF4-FFF2-40B4-BE49-F238E27FC236}">
                <a16:creationId xmlns:a16="http://schemas.microsoft.com/office/drawing/2014/main" id="{48E546FC-4DAC-473A-985C-8A29ADC86AF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823325" y="6623050"/>
            <a:ext cx="3254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５</a:t>
            </a:r>
          </a:p>
        </p:txBody>
      </p: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F41F528A-EE7C-4A2D-82A1-02DB839E0E19}"/>
              </a:ext>
            </a:extLst>
          </p:cNvPr>
          <p:cNvGrpSpPr>
            <a:grpSpLocks/>
          </p:cNvGrpSpPr>
          <p:nvPr/>
        </p:nvGrpSpPr>
        <p:grpSpPr bwMode="auto">
          <a:xfrm>
            <a:off x="2587625" y="5089525"/>
            <a:ext cx="3927475" cy="1357313"/>
            <a:chOff x="2545143" y="5100511"/>
            <a:chExt cx="3927710" cy="1356984"/>
          </a:xfrm>
        </p:grpSpPr>
        <p:sp>
          <p:nvSpPr>
            <p:cNvPr id="7" name="角丸四角形 6">
              <a:extLst>
                <a:ext uri="{FF2B5EF4-FFF2-40B4-BE49-F238E27FC236}">
                  <a16:creationId xmlns:a16="http://schemas.microsoft.com/office/drawing/2014/main" id="{06DE74E5-C2A6-44AD-BAF3-A709CD245A82}"/>
                </a:ext>
              </a:extLst>
            </p:cNvPr>
            <p:cNvSpPr/>
            <p:nvPr/>
          </p:nvSpPr>
          <p:spPr bwMode="gray">
            <a:xfrm>
              <a:off x="2545143" y="5100511"/>
              <a:ext cx="3927710" cy="1356984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 cap="rnd">
              <a:noFill/>
              <a:prstDash val="solid"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14C8C06-56A5-414C-8E09-72C8844D0DD8}"/>
                </a:ext>
              </a:extLst>
            </p:cNvPr>
            <p:cNvSpPr txBox="1"/>
            <p:nvPr/>
          </p:nvSpPr>
          <p:spPr bwMode="gray">
            <a:xfrm>
              <a:off x="3164305" y="5348101"/>
              <a:ext cx="2700500" cy="891959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5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14</a:t>
              </a:r>
              <a:r>
                <a:rPr lang="ja-JP" altLang="en-US" sz="5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才</a:t>
              </a:r>
              <a:endParaRPr lang="en-US" altLang="ja-JP" sz="52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A1546754-F374-42E5-AE0E-A6385541D0FE}"/>
              </a:ext>
            </a:extLst>
          </p:cNvPr>
          <p:cNvGrpSpPr/>
          <p:nvPr/>
        </p:nvGrpSpPr>
        <p:grpSpPr bwMode="gray">
          <a:xfrm>
            <a:off x="190145" y="1701257"/>
            <a:ext cx="3314924" cy="3314924"/>
            <a:chOff x="237081" y="1520496"/>
            <a:chExt cx="3314924" cy="3314924"/>
          </a:xfrm>
          <a:solidFill>
            <a:srgbClr val="FFF1C5"/>
          </a:solidFill>
        </p:grpSpPr>
        <p:sp>
          <p:nvSpPr>
            <p:cNvPr id="52" name="円/楕円 51">
              <a:extLst>
                <a:ext uri="{FF2B5EF4-FFF2-40B4-BE49-F238E27FC236}">
                  <a16:creationId xmlns:a16="http://schemas.microsoft.com/office/drawing/2014/main" id="{7B1070B4-82FD-494A-BDDC-7312EEBD0E7A}"/>
                </a:ext>
              </a:extLst>
            </p:cNvPr>
            <p:cNvSpPr/>
            <p:nvPr/>
          </p:nvSpPr>
          <p:spPr bwMode="gray">
            <a:xfrm>
              <a:off x="237081" y="1520496"/>
              <a:ext cx="3314924" cy="331492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 cap="rnd">
              <a:noFill/>
              <a:prstDash val="solid"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5FAD4FB9-D94B-46A5-BD85-3BED20E0336D}"/>
                </a:ext>
              </a:extLst>
            </p:cNvPr>
            <p:cNvSpPr txBox="1"/>
            <p:nvPr/>
          </p:nvSpPr>
          <p:spPr bwMode="gray">
            <a:xfrm>
              <a:off x="472304" y="2387974"/>
              <a:ext cx="2879948" cy="1587614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ts val="62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のどが</a:t>
              </a:r>
              <a:endParaRPr lang="en-US" altLang="ja-JP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fontAlgn="auto" hangingPunct="1">
                <a:lnSpc>
                  <a:spcPts val="62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痛い</a:t>
              </a:r>
              <a:endParaRPr lang="en-US" altLang="ja-JP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F4036928-3328-4EA6-893F-26B90DDB3402}"/>
              </a:ext>
            </a:extLst>
          </p:cNvPr>
          <p:cNvGrpSpPr/>
          <p:nvPr/>
        </p:nvGrpSpPr>
        <p:grpSpPr bwMode="gray">
          <a:xfrm>
            <a:off x="5558713" y="1701257"/>
            <a:ext cx="3314924" cy="3314924"/>
            <a:chOff x="5469411" y="1520496"/>
            <a:chExt cx="3314924" cy="3314924"/>
          </a:xfrm>
          <a:solidFill>
            <a:srgbClr val="FFF1C5"/>
          </a:solidFill>
        </p:grpSpPr>
        <p:sp>
          <p:nvSpPr>
            <p:cNvPr id="12" name="円/楕円 11">
              <a:extLst>
                <a:ext uri="{FF2B5EF4-FFF2-40B4-BE49-F238E27FC236}">
                  <a16:creationId xmlns:a16="http://schemas.microsoft.com/office/drawing/2014/main" id="{805122BE-E30E-4082-AFB2-B8A76FEF153F}"/>
                </a:ext>
              </a:extLst>
            </p:cNvPr>
            <p:cNvSpPr/>
            <p:nvPr/>
          </p:nvSpPr>
          <p:spPr bwMode="gray">
            <a:xfrm>
              <a:off x="5469411" y="1520496"/>
              <a:ext cx="3314924" cy="331492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 cap="rnd">
              <a:noFill/>
              <a:prstDash val="solid"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56BB48FC-40B9-42C8-BDFC-D12659795FA7}"/>
                </a:ext>
              </a:extLst>
            </p:cNvPr>
            <p:cNvSpPr txBox="1"/>
            <p:nvPr/>
          </p:nvSpPr>
          <p:spPr bwMode="gray">
            <a:xfrm>
              <a:off x="5808383" y="2338214"/>
              <a:ext cx="2618135" cy="1594842"/>
            </a:xfrm>
            <a:prstGeom prst="rect">
              <a:avLst/>
            </a:prstGeom>
            <a:noFill/>
            <a:effectLst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ts val="62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鼻水が</a:t>
              </a:r>
              <a:endParaRPr lang="en-US" altLang="ja-JP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fontAlgn="auto" hangingPunct="1">
                <a:lnSpc>
                  <a:spcPts val="62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出ている</a:t>
              </a:r>
              <a:endParaRPr lang="en-US" altLang="ja-JP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pic>
        <p:nvPicPr>
          <p:cNvPr id="17415" name="図 15">
            <a:extLst>
              <a:ext uri="{FF2B5EF4-FFF2-40B4-BE49-F238E27FC236}">
                <a16:creationId xmlns:a16="http://schemas.microsoft.com/office/drawing/2014/main" id="{82575533-4052-42D7-9F6D-FC59CD0BD0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536950" y="1477963"/>
            <a:ext cx="2012950" cy="358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角丸四角形吹き出し 19">
            <a:extLst>
              <a:ext uri="{FF2B5EF4-FFF2-40B4-BE49-F238E27FC236}">
                <a16:creationId xmlns:a16="http://schemas.microsoft.com/office/drawing/2014/main" id="{7E36D045-82AE-4EDB-A5A4-DD49117CF806}"/>
              </a:ext>
            </a:extLst>
          </p:cNvPr>
          <p:cNvSpPr/>
          <p:nvPr/>
        </p:nvSpPr>
        <p:spPr bwMode="gray">
          <a:xfrm>
            <a:off x="227013" y="1490663"/>
            <a:ext cx="2751137" cy="1563687"/>
          </a:xfrm>
          <a:prstGeom prst="wedgeRoundRectCallout">
            <a:avLst>
              <a:gd name="adj1" fmla="val 21581"/>
              <a:gd name="adj2" fmla="val 64482"/>
              <a:gd name="adj3" fmla="val 16667"/>
            </a:avLst>
          </a:prstGeom>
          <a:solidFill>
            <a:schemeClr val="bg1"/>
          </a:solidFill>
          <a:ln w="28575">
            <a:solidFill>
              <a:srgbClr val="FCBB0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角丸四角形吹き出し 22">
            <a:extLst>
              <a:ext uri="{FF2B5EF4-FFF2-40B4-BE49-F238E27FC236}">
                <a16:creationId xmlns:a16="http://schemas.microsoft.com/office/drawing/2014/main" id="{12104C4E-323F-4754-91A2-7DCA64A844E5}"/>
              </a:ext>
            </a:extLst>
          </p:cNvPr>
          <p:cNvSpPr/>
          <p:nvPr/>
        </p:nvSpPr>
        <p:spPr bwMode="gray">
          <a:xfrm>
            <a:off x="3184525" y="1490663"/>
            <a:ext cx="2751138" cy="1563687"/>
          </a:xfrm>
          <a:prstGeom prst="wedgeRoundRectCallout">
            <a:avLst>
              <a:gd name="adj1" fmla="val 21581"/>
              <a:gd name="adj2" fmla="val 64482"/>
              <a:gd name="adj3" fmla="val 16667"/>
            </a:avLst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5" name="角丸四角形吹き出し 24">
            <a:extLst>
              <a:ext uri="{FF2B5EF4-FFF2-40B4-BE49-F238E27FC236}">
                <a16:creationId xmlns:a16="http://schemas.microsoft.com/office/drawing/2014/main" id="{E4664C3E-57C7-493B-A75B-5372CF181815}"/>
              </a:ext>
            </a:extLst>
          </p:cNvPr>
          <p:cNvSpPr/>
          <p:nvPr/>
        </p:nvSpPr>
        <p:spPr bwMode="gray">
          <a:xfrm>
            <a:off x="6129338" y="1490663"/>
            <a:ext cx="2751137" cy="1563687"/>
          </a:xfrm>
          <a:prstGeom prst="wedgeRoundRectCallout">
            <a:avLst>
              <a:gd name="adj1" fmla="val 21581"/>
              <a:gd name="adj2" fmla="val 64482"/>
              <a:gd name="adj3" fmla="val 16667"/>
            </a:avLst>
          </a:prstGeom>
          <a:solidFill>
            <a:schemeClr val="bg1"/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FC944873-D2F7-4262-AFFF-A95331D6B0FD}"/>
              </a:ext>
            </a:extLst>
          </p:cNvPr>
          <p:cNvGrpSpPr>
            <a:grpSpLocks/>
          </p:cNvGrpSpPr>
          <p:nvPr/>
        </p:nvGrpSpPr>
        <p:grpSpPr bwMode="auto">
          <a:xfrm>
            <a:off x="311150" y="1504950"/>
            <a:ext cx="8604250" cy="1516063"/>
            <a:chOff x="311701" y="1520409"/>
            <a:chExt cx="8604470" cy="1515800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4331E37F-68C5-4F1F-AC84-A255391C7775}"/>
                </a:ext>
              </a:extLst>
            </p:cNvPr>
            <p:cNvSpPr txBox="1"/>
            <p:nvPr/>
          </p:nvSpPr>
          <p:spPr bwMode="gray">
            <a:xfrm>
              <a:off x="311701" y="1520409"/>
              <a:ext cx="2595629" cy="15158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鼻水・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鼻づまりに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2900"/>
                </a:lnSpc>
                <a:defRPr/>
              </a:pPr>
              <a:r>
                <a:rPr lang="ja-JP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のどの痛み、くしゃみに</a:t>
              </a:r>
              <a:endParaRPr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0566CF2B-1568-41F2-9D69-D256E7364141}"/>
                </a:ext>
              </a:extLst>
            </p:cNvPr>
            <p:cNvSpPr txBox="1"/>
            <p:nvPr/>
          </p:nvSpPr>
          <p:spPr bwMode="gray">
            <a:xfrm>
              <a:off x="3353429" y="1520409"/>
              <a:ext cx="2427350" cy="15158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のどの痛み・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発熱に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2900"/>
                </a:lnSpc>
                <a:defRPr/>
              </a:pPr>
              <a:r>
                <a:rPr lang="ja-JP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鼻づまり、たんに</a:t>
              </a:r>
              <a:endParaRPr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D240ABDB-E249-4101-B894-BB5FD68AC3CF}"/>
                </a:ext>
              </a:extLst>
            </p:cNvPr>
            <p:cNvSpPr txBox="1"/>
            <p:nvPr/>
          </p:nvSpPr>
          <p:spPr bwMode="gray">
            <a:xfrm>
              <a:off x="6107812" y="1520409"/>
              <a:ext cx="2808359" cy="15158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発熱・さむけ・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頭痛に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2900"/>
                </a:lnSpc>
                <a:defRPr/>
              </a:pPr>
              <a:r>
                <a:rPr lang="ja-JP" altLang="en-US" sz="2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のどの痛み、関節の痛みに</a:t>
              </a:r>
              <a:endParaRPr lang="ja-JP" altLang="en-US" sz="28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CD8F17DF-FD4C-423B-8370-C30B21E90012}"/>
              </a:ext>
            </a:extLst>
          </p:cNvPr>
          <p:cNvGrpSpPr>
            <a:grpSpLocks/>
          </p:cNvGrpSpPr>
          <p:nvPr/>
        </p:nvGrpSpPr>
        <p:grpSpPr bwMode="auto">
          <a:xfrm>
            <a:off x="311150" y="1504950"/>
            <a:ext cx="8604250" cy="1517650"/>
            <a:chOff x="311653" y="1521167"/>
            <a:chExt cx="8604472" cy="1517833"/>
          </a:xfrm>
        </p:grpSpPr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424D904F-4EC8-4FFE-B210-2A7AADBA279A}"/>
                </a:ext>
              </a:extLst>
            </p:cNvPr>
            <p:cNvSpPr txBox="1"/>
            <p:nvPr/>
          </p:nvSpPr>
          <p:spPr bwMode="gray">
            <a:xfrm>
              <a:off x="311653" y="1521167"/>
              <a:ext cx="2595630" cy="15162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鼻水・</a:t>
              </a:r>
              <a:endParaRPr lang="en-US" altLang="ja-JP" sz="34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鼻づまり</a:t>
              </a: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に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2900"/>
                </a:lnSpc>
                <a:defRPr/>
              </a:pPr>
              <a:r>
                <a:rPr lang="ja-JP" altLang="en-US" sz="20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のどの痛み</a:t>
              </a:r>
              <a:r>
                <a:rPr lang="ja-JP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、くしゃみに</a:t>
              </a:r>
              <a:endParaRPr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F84E565F-64A8-481A-8FA7-B74A5D425867}"/>
                </a:ext>
              </a:extLst>
            </p:cNvPr>
            <p:cNvSpPr txBox="1"/>
            <p:nvPr/>
          </p:nvSpPr>
          <p:spPr bwMode="gray">
            <a:xfrm>
              <a:off x="3353381" y="1521167"/>
              <a:ext cx="2427351" cy="15162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のどの痛み・</a:t>
              </a:r>
              <a:endParaRPr lang="en-US" altLang="ja-JP" sz="34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発熱に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2900"/>
                </a:lnSpc>
                <a:defRPr/>
              </a:pPr>
              <a:r>
                <a:rPr lang="ja-JP" altLang="en-US" sz="200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鼻づまり</a:t>
              </a:r>
              <a:r>
                <a:rPr lang="ja-JP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、たんに</a:t>
              </a:r>
              <a:endParaRPr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2FDF6C87-FA8B-4B29-94A9-B9AFFD513330}"/>
                </a:ext>
              </a:extLst>
            </p:cNvPr>
            <p:cNvSpPr txBox="1"/>
            <p:nvPr/>
          </p:nvSpPr>
          <p:spPr bwMode="gray">
            <a:xfrm>
              <a:off x="6107766" y="1522755"/>
              <a:ext cx="2808359" cy="15162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発熱・さむけ・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4100"/>
                </a:lnSpc>
                <a:defRPr/>
              </a:pPr>
              <a:r>
                <a:rPr lang="ja-JP" altLang="en-US" sz="3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頭痛に</a:t>
              </a:r>
              <a:endParaRPr lang="en-US" altLang="ja-JP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  <a:p>
              <a:pPr algn="ctr" eaLnBrk="1" hangingPunct="1">
                <a:lnSpc>
                  <a:spcPts val="2900"/>
                </a:lnSpc>
                <a:defRPr/>
              </a:pPr>
              <a:r>
                <a:rPr lang="ja-JP" altLang="en-US" sz="2000" spc="-150" dirty="0">
                  <a:solidFill>
                    <a:schemeClr val="accent6">
                      <a:lumMod val="7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のどの痛み</a:t>
              </a:r>
              <a:r>
                <a:rPr lang="ja-JP" altLang="en-US" sz="2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、関節の痛みに</a:t>
              </a:r>
              <a:endParaRPr lang="ja-JP" altLang="en-US" sz="28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sp>
        <p:nvSpPr>
          <p:cNvPr id="61" name="角丸四角形 60">
            <a:extLst>
              <a:ext uri="{FF2B5EF4-FFF2-40B4-BE49-F238E27FC236}">
                <a16:creationId xmlns:a16="http://schemas.microsoft.com/office/drawing/2014/main" id="{CFEF886D-0789-4F4B-BF6D-8E95CD1CC228}"/>
              </a:ext>
            </a:extLst>
          </p:cNvPr>
          <p:cNvSpPr/>
          <p:nvPr/>
        </p:nvSpPr>
        <p:spPr bwMode="gray">
          <a:xfrm>
            <a:off x="114300" y="1360488"/>
            <a:ext cx="5953125" cy="3581400"/>
          </a:xfrm>
          <a:prstGeom prst="roundRect">
            <a:avLst>
              <a:gd name="adj" fmla="val 8478"/>
            </a:avLst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455B1EC0-AB66-423B-BF76-E9F0A1CC4379}"/>
              </a:ext>
            </a:extLst>
          </p:cNvPr>
          <p:cNvSpPr txBox="1"/>
          <p:nvPr/>
        </p:nvSpPr>
        <p:spPr bwMode="gray">
          <a:xfrm>
            <a:off x="3175" y="579438"/>
            <a:ext cx="9144000" cy="79692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タケルくんにぴったりの薬</a:t>
            </a:r>
          </a:p>
        </p:txBody>
      </p:sp>
      <p:sp>
        <p:nvSpPr>
          <p:cNvPr id="21" name="テキスト ボックス 17">
            <a:extLst>
              <a:ext uri="{FF2B5EF4-FFF2-40B4-BE49-F238E27FC236}">
                <a16:creationId xmlns:a16="http://schemas.microsoft.com/office/drawing/2014/main" id="{0DBA0959-8234-4287-8499-B774372CCF20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823325" y="6623050"/>
            <a:ext cx="3254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６</a:t>
            </a:r>
          </a:p>
        </p:txBody>
      </p: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E0A744ED-B9C5-4742-8523-90198C09CB9E}"/>
              </a:ext>
            </a:extLst>
          </p:cNvPr>
          <p:cNvGrpSpPr>
            <a:grpSpLocks/>
          </p:cNvGrpSpPr>
          <p:nvPr/>
        </p:nvGrpSpPr>
        <p:grpSpPr bwMode="auto">
          <a:xfrm>
            <a:off x="-31750" y="5449888"/>
            <a:ext cx="9210675" cy="1416050"/>
            <a:chOff x="-31093" y="5445224"/>
            <a:chExt cx="9209723" cy="1416410"/>
          </a:xfrm>
        </p:grpSpPr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CEF95D15-934A-4C40-8082-7ED3228DF0AB}"/>
                </a:ext>
              </a:extLst>
            </p:cNvPr>
            <p:cNvSpPr/>
            <p:nvPr/>
          </p:nvSpPr>
          <p:spPr bwMode="gray">
            <a:xfrm>
              <a:off x="654" y="5445224"/>
              <a:ext cx="9143055" cy="14164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F293A64D-69E2-448E-BE9A-FD6C0732C1B9}"/>
                </a:ext>
              </a:extLst>
            </p:cNvPr>
            <p:cNvSpPr txBox="1"/>
            <p:nvPr/>
          </p:nvSpPr>
          <p:spPr bwMode="gray">
            <a:xfrm>
              <a:off x="-31093" y="5732634"/>
              <a:ext cx="9209723" cy="770134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4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症状に適した薬がある</a:t>
              </a:r>
              <a:endParaRPr lang="en-US" altLang="ja-JP" sz="6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sp>
        <p:nvSpPr>
          <p:cNvPr id="18446" name="テキスト ボックス 1">
            <a:extLst>
              <a:ext uri="{FF2B5EF4-FFF2-40B4-BE49-F238E27FC236}">
                <a16:creationId xmlns:a16="http://schemas.microsoft.com/office/drawing/2014/main" id="{0D255441-6DBD-46C4-8B85-628074D83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013" y="5013325"/>
            <a:ext cx="86883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>
                <a:solidFill>
                  <a:srgbClr val="FF0000"/>
                </a:solidFill>
              </a:rPr>
              <a:t>※</a:t>
            </a:r>
            <a:r>
              <a:rPr lang="ja-JP" altLang="en-US">
                <a:solidFill>
                  <a:srgbClr val="FF0000"/>
                </a:solidFill>
              </a:rPr>
              <a:t>実際に販売されているものとは異なる場合があります。</a:t>
            </a:r>
          </a:p>
        </p:txBody>
      </p:sp>
      <p:pic>
        <p:nvPicPr>
          <p:cNvPr id="3" name="図 2" descr="グラフ, バブル チャート&#10;&#10;自動的に生成された説明">
            <a:extLst>
              <a:ext uri="{FF2B5EF4-FFF2-40B4-BE49-F238E27FC236}">
                <a16:creationId xmlns:a16="http://schemas.microsoft.com/office/drawing/2014/main" id="{C780C7BC-670B-4B90-A2EB-29E8E4E8D4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4" y="3332023"/>
            <a:ext cx="2181996" cy="1482864"/>
          </a:xfrm>
          <a:prstGeom prst="rect">
            <a:avLst/>
          </a:prstGeom>
        </p:spPr>
      </p:pic>
      <p:pic>
        <p:nvPicPr>
          <p:cNvPr id="5" name="図 4" descr="グラフ&#10;&#10;自動的に生成された説明">
            <a:extLst>
              <a:ext uri="{FF2B5EF4-FFF2-40B4-BE49-F238E27FC236}">
                <a16:creationId xmlns:a16="http://schemas.microsoft.com/office/drawing/2014/main" id="{A584A4F5-2283-4111-ACCB-831624A8EB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730" y="3332023"/>
            <a:ext cx="2160358" cy="146899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4451B5B-CB55-4F56-99F4-7024020DAC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103" y="3309885"/>
            <a:ext cx="2158068" cy="1487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 descr="グラフ&#10;&#10;自動的に生成された説明">
            <a:extLst>
              <a:ext uri="{FF2B5EF4-FFF2-40B4-BE49-F238E27FC236}">
                <a16:creationId xmlns:a16="http://schemas.microsoft.com/office/drawing/2014/main" id="{30155557-7D41-4362-AC8A-B7A577F4B3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730" y="3332023"/>
            <a:ext cx="2160358" cy="1468997"/>
          </a:xfrm>
          <a:prstGeom prst="rect">
            <a:avLst/>
          </a:prstGeom>
        </p:spPr>
      </p:pic>
      <p:sp>
        <p:nvSpPr>
          <p:cNvPr id="20" name="角丸四角形吹き出し 19">
            <a:extLst>
              <a:ext uri="{FF2B5EF4-FFF2-40B4-BE49-F238E27FC236}">
                <a16:creationId xmlns:a16="http://schemas.microsoft.com/office/drawing/2014/main" id="{77152E46-4038-4510-9D42-62F72DD3F4B2}"/>
              </a:ext>
            </a:extLst>
          </p:cNvPr>
          <p:cNvSpPr/>
          <p:nvPr/>
        </p:nvSpPr>
        <p:spPr bwMode="gray">
          <a:xfrm>
            <a:off x="227013" y="1484313"/>
            <a:ext cx="2751137" cy="1563687"/>
          </a:xfrm>
          <a:prstGeom prst="wedgeRoundRectCallout">
            <a:avLst>
              <a:gd name="adj1" fmla="val 21581"/>
              <a:gd name="adj2" fmla="val 64482"/>
              <a:gd name="adj3" fmla="val 16667"/>
            </a:avLst>
          </a:prstGeom>
          <a:solidFill>
            <a:schemeClr val="bg1"/>
          </a:solidFill>
          <a:ln w="28575">
            <a:solidFill>
              <a:srgbClr val="FCBB0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4547ED2-D538-4C8B-A84D-10CEABAA3CCD}"/>
              </a:ext>
            </a:extLst>
          </p:cNvPr>
          <p:cNvSpPr txBox="1"/>
          <p:nvPr/>
        </p:nvSpPr>
        <p:spPr bwMode="gray">
          <a:xfrm>
            <a:off x="3175" y="579438"/>
            <a:ext cx="9144000" cy="796925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fontAlgn="auto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タケルくんにぴったりの薬</a:t>
            </a:r>
          </a:p>
        </p:txBody>
      </p:sp>
      <p:sp>
        <p:nvSpPr>
          <p:cNvPr id="23" name="角丸四角形吹き出し 22">
            <a:extLst>
              <a:ext uri="{FF2B5EF4-FFF2-40B4-BE49-F238E27FC236}">
                <a16:creationId xmlns:a16="http://schemas.microsoft.com/office/drawing/2014/main" id="{F1B44B98-4D7E-4F81-9258-BC0FCB045A89}"/>
              </a:ext>
            </a:extLst>
          </p:cNvPr>
          <p:cNvSpPr/>
          <p:nvPr/>
        </p:nvSpPr>
        <p:spPr bwMode="gray">
          <a:xfrm>
            <a:off x="3184525" y="1484313"/>
            <a:ext cx="2751138" cy="1563687"/>
          </a:xfrm>
          <a:prstGeom prst="wedgeRoundRectCallout">
            <a:avLst>
              <a:gd name="adj1" fmla="val 21581"/>
              <a:gd name="adj2" fmla="val 64482"/>
              <a:gd name="adj3" fmla="val 16667"/>
            </a:avLst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5" name="角丸四角形吹き出し 24">
            <a:extLst>
              <a:ext uri="{FF2B5EF4-FFF2-40B4-BE49-F238E27FC236}">
                <a16:creationId xmlns:a16="http://schemas.microsoft.com/office/drawing/2014/main" id="{EA65EEA8-A1A4-49EC-A75D-5E8A8E82615F}"/>
              </a:ext>
            </a:extLst>
          </p:cNvPr>
          <p:cNvSpPr/>
          <p:nvPr/>
        </p:nvSpPr>
        <p:spPr bwMode="gray">
          <a:xfrm>
            <a:off x="6129338" y="1484313"/>
            <a:ext cx="2751137" cy="1563687"/>
          </a:xfrm>
          <a:prstGeom prst="wedgeRoundRectCallout">
            <a:avLst>
              <a:gd name="adj1" fmla="val 21581"/>
              <a:gd name="adj2" fmla="val 64482"/>
              <a:gd name="adj3" fmla="val 16667"/>
            </a:avLst>
          </a:prstGeom>
          <a:solidFill>
            <a:schemeClr val="bg1"/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7" name="角丸四角形 66">
            <a:extLst>
              <a:ext uri="{FF2B5EF4-FFF2-40B4-BE49-F238E27FC236}">
                <a16:creationId xmlns:a16="http://schemas.microsoft.com/office/drawing/2014/main" id="{A70B5763-F841-4E6B-B7F9-C6AB4F55150A}"/>
              </a:ext>
            </a:extLst>
          </p:cNvPr>
          <p:cNvSpPr/>
          <p:nvPr/>
        </p:nvSpPr>
        <p:spPr bwMode="gray">
          <a:xfrm>
            <a:off x="133350" y="1354138"/>
            <a:ext cx="2978150" cy="4344987"/>
          </a:xfrm>
          <a:prstGeom prst="roundRect">
            <a:avLst>
              <a:gd name="adj" fmla="val 8478"/>
            </a:avLst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F5741BA0-FC20-450D-AF8A-930E31B214A9}"/>
              </a:ext>
            </a:extLst>
          </p:cNvPr>
          <p:cNvSpPr txBox="1"/>
          <p:nvPr/>
        </p:nvSpPr>
        <p:spPr bwMode="gray">
          <a:xfrm>
            <a:off x="258763" y="4999038"/>
            <a:ext cx="2744787" cy="646112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12</a:t>
            </a: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歳以上</a:t>
            </a:r>
            <a:endParaRPr lang="en-US" altLang="ja-JP" sz="5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A0F7044-9EC1-45DD-AF7E-99678A400D8E}"/>
              </a:ext>
            </a:extLst>
          </p:cNvPr>
          <p:cNvSpPr txBox="1"/>
          <p:nvPr/>
        </p:nvSpPr>
        <p:spPr bwMode="gray">
          <a:xfrm>
            <a:off x="3195638" y="4999038"/>
            <a:ext cx="2816225" cy="646112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１５歳以上</a:t>
            </a:r>
            <a:endParaRPr lang="en-US" altLang="ja-JP" sz="5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2B8FBE90-365C-4469-98B5-81236F6C3382}"/>
              </a:ext>
            </a:extLst>
          </p:cNvPr>
          <p:cNvSpPr txBox="1"/>
          <p:nvPr/>
        </p:nvSpPr>
        <p:spPr bwMode="gray">
          <a:xfrm>
            <a:off x="6103938" y="4999038"/>
            <a:ext cx="2817812" cy="646112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１５歳以上</a:t>
            </a:r>
            <a:endParaRPr lang="en-US" altLang="ja-JP" sz="5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2A508A2-3334-4A01-91EB-E217F2610A8A}"/>
              </a:ext>
            </a:extLst>
          </p:cNvPr>
          <p:cNvSpPr txBox="1"/>
          <p:nvPr/>
        </p:nvSpPr>
        <p:spPr bwMode="gray">
          <a:xfrm>
            <a:off x="311150" y="1511300"/>
            <a:ext cx="2595563" cy="15160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lnSpc>
                <a:spcPts val="4100"/>
              </a:lnSpc>
              <a:defRPr/>
            </a:pPr>
            <a:r>
              <a:rPr lang="ja-JP" altLang="en-US" sz="34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鼻水・</a:t>
            </a:r>
            <a:endParaRPr lang="en-US" altLang="ja-JP" sz="3400" dirty="0">
              <a:solidFill>
                <a:schemeClr val="accent6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lnSpc>
                <a:spcPts val="4100"/>
              </a:lnSpc>
              <a:defRPr/>
            </a:pPr>
            <a:r>
              <a:rPr lang="ja-JP" altLang="en-US" sz="34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鼻づまり</a:t>
            </a:r>
            <a:r>
              <a:rPr lang="ja-JP" altLang="en-US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</a:t>
            </a:r>
            <a:endParaRPr lang="en-US" altLang="ja-JP" sz="3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lnSpc>
                <a:spcPts val="2900"/>
              </a:lnSpc>
              <a:defRPr/>
            </a:pP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のどの痛み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、くしゃみに</a:t>
            </a:r>
            <a:endParaRPr lang="ja-JP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3F5DAFA-D001-42E1-A1D5-91C50396ABAA}"/>
              </a:ext>
            </a:extLst>
          </p:cNvPr>
          <p:cNvSpPr txBox="1"/>
          <p:nvPr/>
        </p:nvSpPr>
        <p:spPr bwMode="gray">
          <a:xfrm>
            <a:off x="3352800" y="1511300"/>
            <a:ext cx="2427288" cy="15160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lnSpc>
                <a:spcPts val="4100"/>
              </a:lnSpc>
              <a:defRPr/>
            </a:pPr>
            <a:r>
              <a:rPr lang="ja-JP" altLang="en-US" sz="34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のどの痛み・</a:t>
            </a:r>
            <a:endParaRPr lang="en-US" altLang="ja-JP" sz="3400" dirty="0">
              <a:solidFill>
                <a:schemeClr val="accent6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lnSpc>
                <a:spcPts val="4100"/>
              </a:lnSpc>
              <a:defRPr/>
            </a:pPr>
            <a:r>
              <a:rPr lang="ja-JP" altLang="en-US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発熱に</a:t>
            </a:r>
            <a:endParaRPr lang="en-US" altLang="ja-JP" sz="3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lnSpc>
                <a:spcPts val="2900"/>
              </a:lnSpc>
              <a:defRPr/>
            </a:pP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鼻づまり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、たんに</a:t>
            </a:r>
            <a:endParaRPr lang="ja-JP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02D1A88-1670-45D0-BF66-FCC708A937EA}"/>
              </a:ext>
            </a:extLst>
          </p:cNvPr>
          <p:cNvSpPr txBox="1"/>
          <p:nvPr/>
        </p:nvSpPr>
        <p:spPr bwMode="gray">
          <a:xfrm>
            <a:off x="6107113" y="1511300"/>
            <a:ext cx="2808287" cy="15160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lnSpc>
                <a:spcPts val="4100"/>
              </a:lnSpc>
              <a:defRPr/>
            </a:pPr>
            <a:r>
              <a:rPr lang="ja-JP" altLang="en-US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発熱・さむけ・</a:t>
            </a:r>
            <a:endParaRPr lang="en-US" altLang="ja-JP" sz="3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lnSpc>
                <a:spcPts val="4100"/>
              </a:lnSpc>
              <a:defRPr/>
            </a:pPr>
            <a:r>
              <a:rPr lang="ja-JP" altLang="en-US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頭痛に</a:t>
            </a:r>
            <a:endParaRPr lang="en-US" altLang="ja-JP" sz="340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lnSpc>
                <a:spcPts val="2900"/>
              </a:lnSpc>
              <a:defRPr/>
            </a:pPr>
            <a:r>
              <a:rPr lang="ja-JP" altLang="en-US" sz="2000" spc="-150" dirty="0">
                <a:solidFill>
                  <a:schemeClr val="accent6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のどの痛み</a:t>
            </a:r>
            <a:r>
              <a:rPr lang="ja-JP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、関節の痛みに</a:t>
            </a:r>
            <a:endParaRPr lang="ja-JP" altLang="en-US" sz="2800" spc="-150" dirty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549AABAA-595E-48DA-A86D-48371E4B3A43}"/>
              </a:ext>
            </a:extLst>
          </p:cNvPr>
          <p:cNvSpPr/>
          <p:nvPr/>
        </p:nvSpPr>
        <p:spPr bwMode="gray">
          <a:xfrm>
            <a:off x="114300" y="1358900"/>
            <a:ext cx="5953125" cy="3579813"/>
          </a:xfrm>
          <a:prstGeom prst="roundRect">
            <a:avLst>
              <a:gd name="adj" fmla="val 8478"/>
            </a:avLst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D07FFFB8-EA82-4FBB-B5E5-71C38165DC3D}"/>
              </a:ext>
            </a:extLst>
          </p:cNvPr>
          <p:cNvGrpSpPr>
            <a:grpSpLocks/>
          </p:cNvGrpSpPr>
          <p:nvPr/>
        </p:nvGrpSpPr>
        <p:grpSpPr bwMode="auto">
          <a:xfrm rot="-477258">
            <a:off x="2765425" y="4330700"/>
            <a:ext cx="1374775" cy="1384300"/>
            <a:chOff x="7593063" y="4198917"/>
            <a:chExt cx="1374698" cy="1383531"/>
          </a:xfrm>
        </p:grpSpPr>
        <p:sp>
          <p:nvSpPr>
            <p:cNvPr id="48" name="円形吹き出し 47">
              <a:extLst>
                <a:ext uri="{FF2B5EF4-FFF2-40B4-BE49-F238E27FC236}">
                  <a16:creationId xmlns:a16="http://schemas.microsoft.com/office/drawing/2014/main" id="{DD5BE63C-9E38-49B9-A2F4-1AF00C6E476F}"/>
                </a:ext>
              </a:extLst>
            </p:cNvPr>
            <p:cNvSpPr/>
            <p:nvPr/>
          </p:nvSpPr>
          <p:spPr bwMode="gray">
            <a:xfrm>
              <a:off x="7593063" y="4198917"/>
              <a:ext cx="1374698" cy="1383531"/>
            </a:xfrm>
            <a:prstGeom prst="wedgeEllipseCallout">
              <a:avLst>
                <a:gd name="adj1" fmla="val -40731"/>
                <a:gd name="adj2" fmla="val -52567"/>
              </a:avLst>
            </a:prstGeom>
            <a:solidFill>
              <a:srgbClr val="C00000"/>
            </a:solidFill>
            <a:ln w="762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0504" name="テキスト ボックス 48">
              <a:extLst>
                <a:ext uri="{FF2B5EF4-FFF2-40B4-BE49-F238E27FC236}">
                  <a16:creationId xmlns:a16="http://schemas.microsoft.com/office/drawing/2014/main" id="{77E17AEF-C214-4AA6-8AB9-1DB83FB0DF3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 rot="1215921">
              <a:off x="7737143" y="4543107"/>
              <a:ext cx="111280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360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これ</a:t>
              </a:r>
              <a:r>
                <a:rPr lang="en-US" altLang="ja-JP" sz="360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!</a:t>
              </a:r>
              <a:endParaRPr lang="ja-JP" altLang="en-US" sz="360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76C81FB6-E3EE-43CE-A8FD-B4E8FEF0F05C}"/>
              </a:ext>
            </a:extLst>
          </p:cNvPr>
          <p:cNvSpPr txBox="1"/>
          <p:nvPr/>
        </p:nvSpPr>
        <p:spPr bwMode="gray">
          <a:xfrm>
            <a:off x="107950" y="5014913"/>
            <a:ext cx="2744788" cy="646112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36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12</a:t>
            </a:r>
            <a:r>
              <a:rPr lang="ja-JP" altLang="en-US" sz="3600" dirty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歳以上</a:t>
            </a:r>
            <a:endParaRPr lang="en-US" altLang="ja-JP" sz="5400" dirty="0">
              <a:solidFill>
                <a:srgbClr val="C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" name="テキスト ボックス 17">
            <a:extLst>
              <a:ext uri="{FF2B5EF4-FFF2-40B4-BE49-F238E27FC236}">
                <a16:creationId xmlns:a16="http://schemas.microsoft.com/office/drawing/2014/main" id="{E44D42D1-6F24-4909-84B2-167B3B469E00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823325" y="6623050"/>
            <a:ext cx="3254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ja-JP" altLang="en-US" sz="1100" b="1" dirty="0">
                <a:solidFill>
                  <a:schemeClr val="bg1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７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230E2C9E-7F28-49D3-9607-CA7B2D078E07}"/>
              </a:ext>
            </a:extLst>
          </p:cNvPr>
          <p:cNvGrpSpPr>
            <a:grpSpLocks/>
          </p:cNvGrpSpPr>
          <p:nvPr/>
        </p:nvGrpSpPr>
        <p:grpSpPr bwMode="auto">
          <a:xfrm>
            <a:off x="4763" y="5792788"/>
            <a:ext cx="9210675" cy="1020762"/>
            <a:chOff x="-31093" y="5840130"/>
            <a:chExt cx="9209723" cy="1021503"/>
          </a:xfrm>
        </p:grpSpPr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B30AE1F6-3EB3-42A4-AD3F-700E5BB76D2B}"/>
                </a:ext>
              </a:extLst>
            </p:cNvPr>
            <p:cNvSpPr/>
            <p:nvPr/>
          </p:nvSpPr>
          <p:spPr bwMode="gray">
            <a:xfrm>
              <a:off x="654" y="5840130"/>
              <a:ext cx="9143055" cy="102150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0F82A210-A3A3-4C8C-9177-607E32E177E7}"/>
                </a:ext>
              </a:extLst>
            </p:cNvPr>
            <p:cNvSpPr txBox="1"/>
            <p:nvPr/>
          </p:nvSpPr>
          <p:spPr bwMode="gray">
            <a:xfrm>
              <a:off x="-31093" y="5913208"/>
              <a:ext cx="9209723" cy="768908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40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年齢によって使えない薬がある</a:t>
              </a:r>
              <a:endParaRPr lang="en-US" altLang="ja-JP" sz="6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pic>
        <p:nvPicPr>
          <p:cNvPr id="26" name="図 25" descr="グラフ, バブル チャート&#10;&#10;自動的に生成された説明">
            <a:extLst>
              <a:ext uri="{FF2B5EF4-FFF2-40B4-BE49-F238E27FC236}">
                <a16:creationId xmlns:a16="http://schemas.microsoft.com/office/drawing/2014/main" id="{C320F6E7-2FCF-46E6-B086-F18D9D81F4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4" y="3332023"/>
            <a:ext cx="2181996" cy="1482864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B22013DE-9E00-4A25-8EFB-74C809D6E9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103" y="3309885"/>
            <a:ext cx="2158068" cy="1487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9" grpId="0"/>
      <p:bldP spid="69" grpId="1"/>
      <p:bldP spid="70" grpId="0"/>
      <p:bldP spid="71" grpId="0"/>
      <p:bldP spid="46" grpId="0" animBg="1"/>
      <p:bldP spid="50" grpId="0"/>
    </p:bldLst>
  </p:timing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66C7AF3-B41D-48F7-B691-4FCBB91485B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1A0758C-0274-40CE-B2E2-4AD9115EED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546F81B-1EF1-4227-AF2F-E8B4BC4D338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TC102455596[[fn=春]]</Template>
  <TotalTime>9005</TotalTime>
  <Words>1488</Words>
  <Application>Microsoft Office PowerPoint</Application>
  <PresentationFormat>画面に合わせる (4:3)</PresentationFormat>
  <Paragraphs>320</Paragraphs>
  <Slides>43</Slides>
  <Notes>18</Notes>
  <HiddenSlides>0</HiddenSlides>
  <MMClips>3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43</vt:i4>
      </vt:variant>
    </vt:vector>
  </HeadingPairs>
  <TitlesOfParts>
    <vt:vector size="45" baseType="lpstr">
      <vt:lpstr>デザインの設定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Ohkawa, Mariko</dc:creator>
  <cp:lastModifiedBy>Ohkawa, Mariko</cp:lastModifiedBy>
  <cp:revision>236</cp:revision>
  <cp:lastPrinted>2016-02-26T01:32:24Z</cp:lastPrinted>
  <dcterms:created xsi:type="dcterms:W3CDTF">2014-10-28T00:57:35Z</dcterms:created>
  <dcterms:modified xsi:type="dcterms:W3CDTF">2021-03-15T10:11:16Z</dcterms:modified>
</cp:coreProperties>
</file>